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ADB"/>
    <a:srgbClr val="C2003F"/>
    <a:srgbClr val="C00002"/>
    <a:srgbClr val="F4B184"/>
    <a:srgbClr val="FEC003"/>
    <a:srgbClr val="71AC47"/>
    <a:srgbClr val="2E74B5"/>
    <a:srgbClr val="BCD8EF"/>
    <a:srgbClr val="C6E1B8"/>
    <a:srgbClr val="F5B1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112"/>
    <p:restoredTop sz="94680"/>
  </p:normalViewPr>
  <p:slideViewPr>
    <p:cSldViewPr snapToGrid="0" snapToObjects="1">
      <p:cViewPr varScale="1">
        <p:scale>
          <a:sx n="12" d="100"/>
          <a:sy n="12" d="100"/>
        </p:scale>
        <p:origin x="-2644" y="-160"/>
      </p:cViewPr>
      <p:guideLst>
        <p:guide orient="horz" pos="11338"/>
        <p:guide pos="793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BA571-26BF-7647-A8DF-414706082DCE}" type="datetimeFigureOut">
              <a:rPr lang="x-none" smtClean="0"/>
              <a:pPr/>
              <a:t>25.11.2022</a:t>
            </a:fld>
            <a:endParaRPr lang="x-none"/>
          </a:p>
        </p:txBody>
      </p:sp>
      <p:sp>
        <p:nvSpPr>
          <p:cNvPr id="4" name="Slide Image Placeholder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35D77-B5A4-3746-9561-6674858869FD}" type="slidenum">
              <a:rPr lang="x-none" smtClean="0"/>
              <a:pPr/>
              <a:t>‹#›</a:t>
            </a:fld>
            <a:endParaRPr lang="x-none"/>
          </a:p>
        </p:txBody>
      </p:sp>
    </p:spTree>
    <p:extLst>
      <p:ext uri="{BB962C8B-B14F-4D97-AF65-F5344CB8AC3E}">
        <p14:creationId xmlns:p14="http://schemas.microsoft.com/office/powerpoint/2010/main" xmlns="" val="10894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4A35D77-B5A4-3746-9561-6674858869FD}" type="slidenum">
              <a:rPr lang="x-none" smtClean="0"/>
              <a:pPr/>
              <a:t>1</a:t>
            </a:fld>
            <a:endParaRPr lang="x-none"/>
          </a:p>
        </p:txBody>
      </p:sp>
    </p:spTree>
    <p:extLst>
      <p:ext uri="{BB962C8B-B14F-4D97-AF65-F5344CB8AC3E}">
        <p14:creationId xmlns:p14="http://schemas.microsoft.com/office/powerpoint/2010/main" xmlns="" val="6120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41393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1085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28696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213237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246620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181208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47578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225969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26018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335310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B7CE193C-512D-2541-905B-FDFE2361D555}" type="datetimeFigureOut">
              <a:rPr lang="x-none" smtClean="0"/>
              <a:pPr/>
              <a:t>25.11.2022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146217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7CE193C-512D-2541-905B-FDFE2361D555}" type="datetimeFigureOut">
              <a:rPr lang="x-none" smtClean="0"/>
              <a:pPr/>
              <a:t>25.11.2022</a:t>
            </a:fld>
            <a:endParaRPr lang="x-none"/>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D24F395-7F59-D346-89C4-87DB6353A495}" type="slidenum">
              <a:rPr lang="x-none" smtClean="0"/>
              <a:pPr/>
              <a:t>‹#›</a:t>
            </a:fld>
            <a:endParaRPr lang="x-none"/>
          </a:p>
        </p:txBody>
      </p:sp>
    </p:spTree>
    <p:extLst>
      <p:ext uri="{BB962C8B-B14F-4D97-AF65-F5344CB8AC3E}">
        <p14:creationId xmlns:p14="http://schemas.microsoft.com/office/powerpoint/2010/main" xmlns="" val="490805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5.svg"/><Relationship Id="rId12" Type="http://schemas.openxmlformats.org/officeDocument/2006/relationships/image" Target="../media/image6.png"/><Relationship Id="rId17" Type="http://schemas.openxmlformats.org/officeDocument/2006/relationships/image" Target="../media/image9.emf"/><Relationship Id="rId25"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xml"/><Relationship Id="rId11" Type="http://schemas.openxmlformats.org/officeDocument/2006/relationships/image" Target="../media/image9.svg"/><Relationship Id="rId24"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hyperlink" Target="http://www.icse.eu/irnational-projects/most" TargetMode="External"/><Relationship Id="rId23" Type="http://schemas.openxmlformats.org/officeDocument/2006/relationships/image" Target="../media/image15.pn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7.jpeg"/><Relationship Id="rId2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 xmlns:a16="http://schemas.microsoft.com/office/drawing/2014/main" id="{3043473C-0888-9C43-ADCD-6BCCFEDB61F5}"/>
              </a:ext>
            </a:extLst>
          </p:cNvPr>
          <p:cNvPicPr>
            <a:picLocks noChangeAspect="1"/>
          </p:cNvPicPr>
          <p:nvPr/>
        </p:nvPicPr>
        <p:blipFill>
          <a:blip r:embed="rId3"/>
          <a:stretch>
            <a:fillRect/>
          </a:stretch>
        </p:blipFill>
        <p:spPr>
          <a:xfrm>
            <a:off x="17030699" y="2420471"/>
            <a:ext cx="7349967" cy="1873644"/>
          </a:xfrm>
          <a:prstGeom prst="rect">
            <a:avLst/>
          </a:prstGeom>
        </p:spPr>
      </p:pic>
      <p:pic>
        <p:nvPicPr>
          <p:cNvPr id="13" name="Picture 12" descr="Logo&#10;&#10;Description automatically generated">
            <a:extLst>
              <a:ext uri="{FF2B5EF4-FFF2-40B4-BE49-F238E27FC236}">
                <a16:creationId xmlns="" xmlns:a16="http://schemas.microsoft.com/office/drawing/2014/main" id="{95D7447A-8275-A34A-B18B-D1ECF42387E3}"/>
              </a:ext>
            </a:extLst>
          </p:cNvPr>
          <p:cNvPicPr>
            <a:picLocks noChangeAspect="1"/>
          </p:cNvPicPr>
          <p:nvPr/>
        </p:nvPicPr>
        <p:blipFill>
          <a:blip r:embed="rId4"/>
          <a:stretch>
            <a:fillRect/>
          </a:stretch>
        </p:blipFill>
        <p:spPr>
          <a:xfrm>
            <a:off x="1918003" y="1758219"/>
            <a:ext cx="5770454" cy="3209911"/>
          </a:xfrm>
          <a:prstGeom prst="rect">
            <a:avLst/>
          </a:prstGeom>
        </p:spPr>
      </p:pic>
      <p:pic>
        <p:nvPicPr>
          <p:cNvPr id="41" name="Graphic 40" descr="Marketing with solid fill">
            <a:extLst>
              <a:ext uri="{FF2B5EF4-FFF2-40B4-BE49-F238E27FC236}">
                <a16:creationId xmlns="" xmlns:a16="http://schemas.microsoft.com/office/drawing/2014/main" id="{5639B5CF-933E-6F48-80C9-A651706103A5}"/>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a:off x="1824752" y="16267427"/>
            <a:ext cx="846052" cy="846052"/>
          </a:xfrm>
          <a:prstGeom prst="rect">
            <a:avLst/>
          </a:prstGeom>
        </p:spPr>
      </p:pic>
      <p:sp>
        <p:nvSpPr>
          <p:cNvPr id="64" name="Rounded Rectangle 63">
            <a:extLst>
              <a:ext uri="{FF2B5EF4-FFF2-40B4-BE49-F238E27FC236}">
                <a16:creationId xmlns="" xmlns:a16="http://schemas.microsoft.com/office/drawing/2014/main" id="{AE37061F-3F7E-AD46-9C7B-0B25CD3DE67D}"/>
              </a:ext>
            </a:extLst>
          </p:cNvPr>
          <p:cNvSpPr/>
          <p:nvPr/>
        </p:nvSpPr>
        <p:spPr>
          <a:xfrm>
            <a:off x="624940" y="5360489"/>
            <a:ext cx="22765791" cy="166692"/>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65" name="Rounded Rectangle 64">
            <a:extLst>
              <a:ext uri="{FF2B5EF4-FFF2-40B4-BE49-F238E27FC236}">
                <a16:creationId xmlns="" xmlns:a16="http://schemas.microsoft.com/office/drawing/2014/main" id="{01E88128-74F2-AF46-851F-6C5923FC7FCA}"/>
              </a:ext>
            </a:extLst>
          </p:cNvPr>
          <p:cNvSpPr/>
          <p:nvPr/>
        </p:nvSpPr>
        <p:spPr>
          <a:xfrm>
            <a:off x="615050" y="7470588"/>
            <a:ext cx="22964835" cy="499474"/>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2" name="Rectangle 1">
            <a:extLst>
              <a:ext uri="{FF2B5EF4-FFF2-40B4-BE49-F238E27FC236}">
                <a16:creationId xmlns="" xmlns:a16="http://schemas.microsoft.com/office/drawing/2014/main" id="{D7BCE08B-3AE3-BE47-9223-29894EB21C53}"/>
              </a:ext>
            </a:extLst>
          </p:cNvPr>
          <p:cNvSpPr/>
          <p:nvPr/>
        </p:nvSpPr>
        <p:spPr>
          <a:xfrm>
            <a:off x="2670804" y="12014818"/>
            <a:ext cx="4968488" cy="823752"/>
          </a:xfrm>
          <a:prstGeom prst="rect">
            <a:avLst/>
          </a:prstGeom>
        </p:spPr>
        <p:txBody>
          <a:bodyPr wrap="square">
            <a:spAutoFit/>
          </a:bodyPr>
          <a:lstStyle/>
          <a:p>
            <a:pPr algn="just">
              <a:lnSpc>
                <a:spcPct val="150000"/>
              </a:lnSpc>
            </a:pPr>
            <a:r>
              <a:rPr lang="kk-KZ"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 xmlns:a16="http://schemas.microsoft.com/office/drawing/2014/main" id="{FE74802B-5816-F842-93C1-52E41315AB6E}"/>
              </a:ext>
            </a:extLst>
          </p:cNvPr>
          <p:cNvSpPr txBox="1"/>
          <p:nvPr/>
        </p:nvSpPr>
        <p:spPr>
          <a:xfrm>
            <a:off x="383527" y="8412822"/>
            <a:ext cx="24162640" cy="1292662"/>
          </a:xfrm>
          <a:prstGeom prst="rect">
            <a:avLst/>
          </a:prstGeom>
          <a:noFill/>
        </p:spPr>
        <p:txBody>
          <a:bodyPr wrap="square" rtlCol="0">
            <a:spAutoFit/>
          </a:bodyPr>
          <a:lstStyle/>
          <a:p>
            <a:endParaRPr lang="en-US" dirty="0"/>
          </a:p>
          <a:p>
            <a:pPr lvl="1" algn="ctr"/>
            <a:r>
              <a:rPr lang="en-US" sz="6000" b="1" i="1" dirty="0" smtClean="0">
                <a:solidFill>
                  <a:srgbClr val="FF0000"/>
                </a:solidFill>
                <a:effectLst>
                  <a:outerShdw blurRad="38100" dist="38100" dir="2700000" algn="tl">
                    <a:srgbClr val="000000">
                      <a:alpha val="43137"/>
                    </a:srgbClr>
                  </a:outerShdw>
                </a:effectLst>
              </a:rPr>
              <a:t>A SIMPLE HYDROTARAN WITH YOUR OWN HANDS</a:t>
            </a:r>
            <a:endParaRPr lang="x-none" sz="6000" dirty="0">
              <a:solidFill>
                <a:srgbClr val="080808"/>
              </a:solidFill>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 xmlns:a16="http://schemas.microsoft.com/office/drawing/2014/main" id="{8D13B364-B012-8C46-BAFA-A436C10D70E7}"/>
              </a:ext>
            </a:extLst>
          </p:cNvPr>
          <p:cNvSpPr>
            <a:spLocks noChangeAspect="1"/>
          </p:cNvSpPr>
          <p:nvPr/>
        </p:nvSpPr>
        <p:spPr>
          <a:xfrm>
            <a:off x="12970957" y="12318843"/>
            <a:ext cx="1800000" cy="1800000"/>
          </a:xfrm>
          <a:prstGeom prst="ellipse">
            <a:avLst/>
          </a:prstGeom>
          <a:solidFill>
            <a:srgbClr val="FEC0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42" name="Oval 41">
            <a:extLst>
              <a:ext uri="{FF2B5EF4-FFF2-40B4-BE49-F238E27FC236}">
                <a16:creationId xmlns="" xmlns:a16="http://schemas.microsoft.com/office/drawing/2014/main" id="{7072C415-0803-BF40-AB76-7ED3DA600E77}"/>
              </a:ext>
            </a:extLst>
          </p:cNvPr>
          <p:cNvSpPr>
            <a:spLocks noChangeAspect="1"/>
          </p:cNvSpPr>
          <p:nvPr/>
        </p:nvSpPr>
        <p:spPr>
          <a:xfrm>
            <a:off x="13150957" y="12498843"/>
            <a:ext cx="1440000" cy="14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43" name="Oval 42">
            <a:extLst>
              <a:ext uri="{FF2B5EF4-FFF2-40B4-BE49-F238E27FC236}">
                <a16:creationId xmlns="" xmlns:a16="http://schemas.microsoft.com/office/drawing/2014/main" id="{0A43B071-E193-0A4F-94A4-1178A28E8C08}"/>
              </a:ext>
            </a:extLst>
          </p:cNvPr>
          <p:cNvSpPr>
            <a:spLocks noChangeAspect="1"/>
          </p:cNvSpPr>
          <p:nvPr/>
        </p:nvSpPr>
        <p:spPr>
          <a:xfrm>
            <a:off x="13408841" y="12752159"/>
            <a:ext cx="924231" cy="936957"/>
          </a:xfrm>
          <a:prstGeom prst="ellipse">
            <a:avLst/>
          </a:prstGeom>
          <a:solidFill>
            <a:srgbClr val="FFF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pic>
        <p:nvPicPr>
          <p:cNvPr id="39" name="Graphic 38" descr="Group brainstorm with solid fill">
            <a:extLst>
              <a:ext uri="{FF2B5EF4-FFF2-40B4-BE49-F238E27FC236}">
                <a16:creationId xmlns="" xmlns:a16="http://schemas.microsoft.com/office/drawing/2014/main" id="{3ABAF490-C2D7-6042-BEAE-2BF87F52D8E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3448672" y="12800185"/>
            <a:ext cx="847485" cy="847485"/>
          </a:xfrm>
          <a:prstGeom prst="rect">
            <a:avLst/>
          </a:prstGeom>
        </p:spPr>
      </p:pic>
      <p:sp>
        <p:nvSpPr>
          <p:cNvPr id="15" name="Rectangle 14">
            <a:extLst>
              <a:ext uri="{FF2B5EF4-FFF2-40B4-BE49-F238E27FC236}">
                <a16:creationId xmlns="" xmlns:a16="http://schemas.microsoft.com/office/drawing/2014/main" id="{0FE8F5DB-8635-C443-83A8-2DFA98F1DE63}"/>
              </a:ext>
            </a:extLst>
          </p:cNvPr>
          <p:cNvSpPr/>
          <p:nvPr/>
        </p:nvSpPr>
        <p:spPr>
          <a:xfrm>
            <a:off x="12553328" y="16599138"/>
            <a:ext cx="5446467" cy="823752"/>
          </a:xfrm>
          <a:prstGeom prst="rect">
            <a:avLst/>
          </a:prstGeom>
        </p:spPr>
        <p:txBody>
          <a:bodyPr wrap="square">
            <a:spAutoFit/>
          </a:bodyPr>
          <a:lstStyle/>
          <a:p>
            <a:pPr marL="323850" indent="-323850" algn="just">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 xmlns:a16="http://schemas.microsoft.com/office/drawing/2014/main" id="{7DAA14D2-01D1-6442-A3D1-3DC3D4F9D5FD}"/>
              </a:ext>
            </a:extLst>
          </p:cNvPr>
          <p:cNvSpPr>
            <a:spLocks noChangeAspect="1"/>
          </p:cNvSpPr>
          <p:nvPr/>
        </p:nvSpPr>
        <p:spPr>
          <a:xfrm>
            <a:off x="615050" y="18902793"/>
            <a:ext cx="1800000" cy="1800000"/>
          </a:xfrm>
          <a:prstGeom prst="ellipse">
            <a:avLst/>
          </a:prstGeom>
          <a:solidFill>
            <a:srgbClr val="BF0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61" name="Oval 60">
            <a:extLst>
              <a:ext uri="{FF2B5EF4-FFF2-40B4-BE49-F238E27FC236}">
                <a16:creationId xmlns="" xmlns:a16="http://schemas.microsoft.com/office/drawing/2014/main" id="{502161F7-9F1D-5141-A78D-5D744DF9ABBD}"/>
              </a:ext>
            </a:extLst>
          </p:cNvPr>
          <p:cNvSpPr>
            <a:spLocks noChangeAspect="1"/>
          </p:cNvSpPr>
          <p:nvPr/>
        </p:nvSpPr>
        <p:spPr>
          <a:xfrm>
            <a:off x="752022" y="19125374"/>
            <a:ext cx="1440000" cy="14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sp>
        <p:nvSpPr>
          <p:cNvPr id="62" name="Oval 61">
            <a:extLst>
              <a:ext uri="{FF2B5EF4-FFF2-40B4-BE49-F238E27FC236}">
                <a16:creationId xmlns="" xmlns:a16="http://schemas.microsoft.com/office/drawing/2014/main" id="{34DD6859-D2E9-5D4B-8283-B2A036DF3F2A}"/>
              </a:ext>
            </a:extLst>
          </p:cNvPr>
          <p:cNvSpPr>
            <a:spLocks noChangeAspect="1"/>
          </p:cNvSpPr>
          <p:nvPr/>
        </p:nvSpPr>
        <p:spPr>
          <a:xfrm>
            <a:off x="886816" y="19282344"/>
            <a:ext cx="1125484" cy="1140981"/>
          </a:xfrm>
          <a:prstGeom prst="ellipse">
            <a:avLst/>
          </a:prstGeom>
          <a:solidFill>
            <a:srgbClr val="F5B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x-none" sz="2800"/>
          </a:p>
        </p:txBody>
      </p:sp>
      <p:pic>
        <p:nvPicPr>
          <p:cNvPr id="35" name="Graphic 34" descr="Cheers with solid fill">
            <a:extLst>
              <a:ext uri="{FF2B5EF4-FFF2-40B4-BE49-F238E27FC236}">
                <a16:creationId xmlns="" xmlns:a16="http://schemas.microsoft.com/office/drawing/2014/main" id="{58ABA7A7-8493-1044-AF25-2F3B7E4FED2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102192" y="19486282"/>
            <a:ext cx="815811" cy="815811"/>
          </a:xfrm>
          <a:prstGeom prst="rect">
            <a:avLst/>
          </a:prstGeom>
        </p:spPr>
      </p:pic>
      <p:sp>
        <p:nvSpPr>
          <p:cNvPr id="17" name="Rectangle 16">
            <a:extLst>
              <a:ext uri="{FF2B5EF4-FFF2-40B4-BE49-F238E27FC236}">
                <a16:creationId xmlns="" xmlns:a16="http://schemas.microsoft.com/office/drawing/2014/main" id="{0A07FCA7-1BF8-0444-91CA-89043F349503}"/>
              </a:ext>
            </a:extLst>
          </p:cNvPr>
          <p:cNvSpPr/>
          <p:nvPr/>
        </p:nvSpPr>
        <p:spPr>
          <a:xfrm>
            <a:off x="795294" y="21711505"/>
            <a:ext cx="10985926" cy="823752"/>
          </a:xfrm>
          <a:prstGeom prst="rect">
            <a:avLst/>
          </a:prstGeom>
        </p:spPr>
        <p:txBody>
          <a:bodyPr wrap="square">
            <a:spAutoFit/>
          </a:bodyPr>
          <a:lstStyle/>
          <a:p>
            <a:pPr algn="just">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 xmlns:a16="http://schemas.microsoft.com/office/drawing/2014/main" id="{327F786B-C34F-8046-9628-5FB81F064F30}"/>
              </a:ext>
            </a:extLst>
          </p:cNvPr>
          <p:cNvSpPr txBox="1"/>
          <p:nvPr/>
        </p:nvSpPr>
        <p:spPr>
          <a:xfrm>
            <a:off x="12883345" y="30017597"/>
            <a:ext cx="338554" cy="1067600"/>
          </a:xfrm>
          <a:prstGeom prst="rect">
            <a:avLst/>
          </a:prstGeom>
          <a:noFill/>
        </p:spPr>
        <p:txBody>
          <a:bodyPr wrap="none" rtlCol="0">
            <a:spAutoFit/>
          </a:bodyPr>
          <a:lstStyle/>
          <a:p>
            <a:pPr>
              <a:lnSpc>
                <a:spcPct val="150000"/>
              </a:lnSpc>
            </a:pPr>
            <a:r>
              <a:rPr lang="en-US" sz="4800" dirty="0">
                <a:solidFill>
                  <a:srgbClr val="2E74B5"/>
                </a:solidFill>
                <a:latin typeface="Times New Roman" panose="02020603050405020304" pitchFamily="18" charset="0"/>
                <a:cs typeface="Times New Roman" panose="02020603050405020304" pitchFamily="18" charset="0"/>
              </a:rPr>
              <a:t> </a:t>
            </a:r>
            <a:endParaRPr lang="x-none" sz="4800" dirty="0">
              <a:solidFill>
                <a:srgbClr val="2E74B5"/>
              </a:solidFill>
              <a:latin typeface="Times New Roman" panose="02020603050405020304" pitchFamily="18" charset="0"/>
              <a:cs typeface="Times New Roman" panose="02020603050405020304" pitchFamily="18" charset="0"/>
            </a:endParaRPr>
          </a:p>
        </p:txBody>
      </p:sp>
      <p:pic>
        <p:nvPicPr>
          <p:cNvPr id="86" name="Graphic 85" descr="Magnifying glass with solid fill">
            <a:extLst>
              <a:ext uri="{FF2B5EF4-FFF2-40B4-BE49-F238E27FC236}">
                <a16:creationId xmlns="" xmlns:a16="http://schemas.microsoft.com/office/drawing/2014/main" id="{F7438E70-4E68-CD4A-92C4-6D54E7959F6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6440911" y="32462587"/>
            <a:ext cx="864554" cy="864554"/>
          </a:xfrm>
          <a:prstGeom prst="rect">
            <a:avLst/>
          </a:prstGeom>
        </p:spPr>
      </p:pic>
      <p:sp>
        <p:nvSpPr>
          <p:cNvPr id="44" name="Rectangle 43">
            <a:extLst>
              <a:ext uri="{FF2B5EF4-FFF2-40B4-BE49-F238E27FC236}">
                <a16:creationId xmlns="" xmlns:a16="http://schemas.microsoft.com/office/drawing/2014/main" id="{3C85BE3E-BBC4-3047-8F13-2C75CB46D702}"/>
              </a:ext>
            </a:extLst>
          </p:cNvPr>
          <p:cNvSpPr/>
          <p:nvPr/>
        </p:nvSpPr>
        <p:spPr>
          <a:xfrm>
            <a:off x="14894328" y="25893312"/>
            <a:ext cx="9681497" cy="823752"/>
          </a:xfrm>
          <a:prstGeom prst="rect">
            <a:avLst/>
          </a:prstGeom>
        </p:spPr>
        <p:txBody>
          <a:bodyPr wrap="square">
            <a:spAutoFit/>
          </a:bodyPr>
          <a:lstStyle/>
          <a:p>
            <a:pPr>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 xmlns:a16="http://schemas.microsoft.com/office/drawing/2014/main" id="{2830376E-6070-9242-8EE2-886B7E76800B}"/>
              </a:ext>
            </a:extLst>
          </p:cNvPr>
          <p:cNvSpPr/>
          <p:nvPr/>
        </p:nvSpPr>
        <p:spPr>
          <a:xfrm>
            <a:off x="15195386" y="31296820"/>
            <a:ext cx="9350781" cy="834524"/>
          </a:xfrm>
          <a:prstGeom prst="rect">
            <a:avLst/>
          </a:prstGeom>
        </p:spPr>
        <p:txBody>
          <a:bodyPr wrap="square">
            <a:spAutoFit/>
          </a:bodyPr>
          <a:lstStyle/>
          <a:p>
            <a:pPr algn="just">
              <a:lnSpc>
                <a:spcPct val="150000"/>
              </a:lnSpc>
            </a:pPr>
            <a:r>
              <a:rPr lang="en-US" sz="3600" dirty="0">
                <a:solidFill>
                  <a:srgbClr val="000000"/>
                </a:solidFill>
                <a:latin typeface="Times New Roman" panose="02020603050405020304" pitchFamily="18" charset="0"/>
                <a:ea typeface="Times New Roman" panose="02020603050405020304" pitchFamily="18" charset="0"/>
              </a:rPr>
              <a:t> </a:t>
            </a:r>
            <a:endParaRPr lang="tr-TR" sz="3600" dirty="0"/>
          </a:p>
        </p:txBody>
      </p:sp>
      <p:sp>
        <p:nvSpPr>
          <p:cNvPr id="49" name="Rectangle 48">
            <a:extLst>
              <a:ext uri="{FF2B5EF4-FFF2-40B4-BE49-F238E27FC236}">
                <a16:creationId xmlns="" xmlns:a16="http://schemas.microsoft.com/office/drawing/2014/main" id="{36C40D46-7B00-7D4E-9BA8-58F3A500000B}"/>
              </a:ext>
            </a:extLst>
          </p:cNvPr>
          <p:cNvSpPr/>
          <p:nvPr/>
        </p:nvSpPr>
        <p:spPr>
          <a:xfrm>
            <a:off x="7639291" y="2295527"/>
            <a:ext cx="9391407" cy="3231654"/>
          </a:xfrm>
          <a:prstGeom prst="rect">
            <a:avLst/>
          </a:prstGeom>
        </p:spPr>
        <p:txBody>
          <a:bodyPr wrap="square">
            <a:spAutoFit/>
          </a:bodyPr>
          <a:lstStyle/>
          <a:p>
            <a:pPr algn="ct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Didar</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Auyes</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M.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Auezov</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South </a:t>
            </a:r>
            <a:r>
              <a:rPr lang="en-US" sz="4400" b="1" dirty="0">
                <a:latin typeface="Times New Roman" panose="02020603050405020304" pitchFamily="18" charset="0"/>
                <a:ea typeface="Calibri" panose="020F0502020204030204" pitchFamily="34" charset="0"/>
                <a:cs typeface="Times New Roman" panose="02020603050405020304" pitchFamily="18" charset="0"/>
              </a:rPr>
              <a:t>Kazakhstan </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university</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3200" dirty="0">
                <a:latin typeface="Times New Roman" panose="02020603050405020304" pitchFamily="18" charset="0"/>
                <a:ea typeface="Calibri" panose="020F0502020204030204" pitchFamily="34" charset="0"/>
                <a:cs typeface="Times New Roman" panose="02020603050405020304" pitchFamily="18" charset="0"/>
              </a:rPr>
              <a:t> </a:t>
            </a:r>
            <a:endParaRPr lang="x-none"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 xmlns:a16="http://schemas.microsoft.com/office/drawing/2014/main" id="{A00F03DF-7342-2446-A87A-334F7F09CCBF}"/>
              </a:ext>
            </a:extLst>
          </p:cNvPr>
          <p:cNvSpPr/>
          <p:nvPr/>
        </p:nvSpPr>
        <p:spPr>
          <a:xfrm>
            <a:off x="756543" y="5686697"/>
            <a:ext cx="22827863" cy="1938992"/>
          </a:xfrm>
          <a:prstGeom prst="rect">
            <a:avLst/>
          </a:prstGeom>
        </p:spPr>
        <p:txBody>
          <a:bodyPr wrap="square">
            <a:spAutoFit/>
          </a:bodyPr>
          <a:lstStyle/>
          <a:p>
            <a:pPr algn="ctr"/>
            <a:r>
              <a:rPr lang="kk-KZ"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cap="all" dirty="0" smtClean="0">
                <a:solidFill>
                  <a:srgbClr val="002060"/>
                </a:solidFill>
                <a:latin typeface="Arial" pitchFamily="34" charset="0"/>
                <a:cs typeface="Arial" pitchFamily="34" charset="0"/>
              </a:rPr>
              <a:t>Practical application of the water hammer phenomenon</a:t>
            </a:r>
            <a:endParaRPr lang="kk-KZ" altLang="ko-KR" sz="6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5" name="Rounded Rectangle 94">
            <a:extLst>
              <a:ext uri="{FF2B5EF4-FFF2-40B4-BE49-F238E27FC236}">
                <a16:creationId xmlns="" xmlns:a16="http://schemas.microsoft.com/office/drawing/2014/main" id="{DAC54B8F-5BB4-FE4A-96D0-B47126AB6A3F}"/>
              </a:ext>
            </a:extLst>
          </p:cNvPr>
          <p:cNvSpPr/>
          <p:nvPr/>
        </p:nvSpPr>
        <p:spPr>
          <a:xfrm>
            <a:off x="-48175" y="33928050"/>
            <a:ext cx="24624000" cy="108000"/>
          </a:xfrm>
          <a:prstGeom prst="roundRect">
            <a:avLst/>
          </a:prstGeom>
          <a:solidFill>
            <a:srgbClr val="C2003F"/>
          </a:solid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8" name="Rectangle 7">
            <a:extLst>
              <a:ext uri="{FF2B5EF4-FFF2-40B4-BE49-F238E27FC236}">
                <a16:creationId xmlns="" xmlns:a16="http://schemas.microsoft.com/office/drawing/2014/main" id="{297321B9-58A9-E348-8932-39E68BE8BF7F}"/>
              </a:ext>
            </a:extLst>
          </p:cNvPr>
          <p:cNvSpPr/>
          <p:nvPr/>
        </p:nvSpPr>
        <p:spPr>
          <a:xfrm>
            <a:off x="10359992" y="7720325"/>
            <a:ext cx="8988401" cy="692497"/>
          </a:xfrm>
          <a:prstGeom prst="rect">
            <a:avLst/>
          </a:prstGeom>
        </p:spPr>
        <p:txBody>
          <a:bodyPr wrap="square">
            <a:spAutoFit/>
          </a:bodyPr>
          <a:lstStyle/>
          <a:p>
            <a:pPr>
              <a:lnSpc>
                <a:spcPct val="150000"/>
              </a:lnSpc>
            </a:pPr>
            <a:r>
              <a:rPr lang="kk-KZ" sz="2600" dirty="0">
                <a:solidFill>
                  <a:srgbClr val="000000"/>
                </a:solidFill>
                <a:latin typeface="Times New Roman" panose="02020603050405020304" pitchFamily="18" charset="0"/>
                <a:cs typeface="Times New Roman" panose="02020603050405020304" pitchFamily="18" charset="0"/>
              </a:rPr>
              <a:t> </a:t>
            </a:r>
            <a:r>
              <a:rPr lang="en-US" sz="2600" dirty="0" smtClean="0">
                <a:solidFill>
                  <a:srgbClr val="000000"/>
                </a:solidFill>
                <a:latin typeface="Times New Roman" panose="02020603050405020304" pitchFamily="18" charset="0"/>
                <a:cs typeface="Times New Roman" panose="02020603050405020304" pitchFamily="18" charset="0"/>
              </a:rPr>
              <a:t>0</a:t>
            </a:r>
            <a:endParaRPr lang="x-none"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 xmlns:a16="http://schemas.microsoft.com/office/drawing/2014/main" id="{8C3257A8-9213-7E4C-9D01-1435DE57EF1D}"/>
              </a:ext>
            </a:extLst>
          </p:cNvPr>
          <p:cNvSpPr/>
          <p:nvPr/>
        </p:nvSpPr>
        <p:spPr>
          <a:xfrm>
            <a:off x="6852741" y="12014818"/>
            <a:ext cx="4968488" cy="1654748"/>
          </a:xfrm>
          <a:prstGeom prst="rect">
            <a:avLst/>
          </a:prstGeom>
        </p:spPr>
        <p:txBody>
          <a:bodyPr wrap="square">
            <a:spAutoFit/>
          </a:bodyPr>
          <a:lstStyle/>
          <a:p>
            <a:pPr algn="just">
              <a:lnSpc>
                <a:spcPct val="150000"/>
              </a:lnSpc>
            </a:pP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kk-KZ" sz="3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 xmlns:a16="http://schemas.microsoft.com/office/drawing/2014/main" id="{D0F1C7B9-D6F8-0041-8BB4-10D670BF1DBD}"/>
              </a:ext>
            </a:extLst>
          </p:cNvPr>
          <p:cNvSpPr txBox="1"/>
          <p:nvPr/>
        </p:nvSpPr>
        <p:spPr>
          <a:xfrm>
            <a:off x="6840289" y="14494956"/>
            <a:ext cx="5624027" cy="823752"/>
          </a:xfrm>
          <a:prstGeom prst="rect">
            <a:avLst/>
          </a:prstGeom>
          <a:noFill/>
        </p:spPr>
        <p:txBody>
          <a:bodyPr wrap="square" rtlCol="0">
            <a:spAutoFit/>
          </a:bodyPr>
          <a:lstStyle/>
          <a:p>
            <a:pPr>
              <a:lnSpc>
                <a:spcPct val="150000"/>
              </a:lnSpc>
            </a:pPr>
            <a:r>
              <a:rPr lang="kk-KZ" sz="3600" dirty="0">
                <a:latin typeface="Times New Roman" panose="02020603050405020304" pitchFamily="18" charset="0"/>
                <a:cs typeface="Times New Roman" panose="02020603050405020304" pitchFamily="18" charset="0"/>
              </a:rPr>
              <a:t> </a:t>
            </a:r>
            <a:endParaRPr lang="x-none" sz="3600" dirty="0">
              <a:latin typeface="Times New Roman" panose="02020603050405020304" pitchFamily="18" charset="0"/>
              <a:cs typeface="Times New Roman" panose="02020603050405020304" pitchFamily="18" charset="0"/>
            </a:endParaRPr>
          </a:p>
        </p:txBody>
      </p:sp>
      <p:pic>
        <p:nvPicPr>
          <p:cNvPr id="85" name="Picture 84" descr="Logo&#10;&#10;Description automatically generated">
            <a:extLst>
              <a:ext uri="{FF2B5EF4-FFF2-40B4-BE49-F238E27FC236}">
                <a16:creationId xmlns="" xmlns:a16="http://schemas.microsoft.com/office/drawing/2014/main" id="{58E6B093-1215-584D-8AE7-2C1CBC0E8A73}"/>
              </a:ext>
            </a:extLst>
          </p:cNvPr>
          <p:cNvPicPr>
            <a:picLocks noChangeAspect="1"/>
          </p:cNvPicPr>
          <p:nvPr/>
        </p:nvPicPr>
        <p:blipFill rotWithShape="1">
          <a:blip r:embed="rId14"/>
          <a:srcRect l="6219" r="12255"/>
          <a:stretch/>
        </p:blipFill>
        <p:spPr>
          <a:xfrm>
            <a:off x="13401499" y="34529626"/>
            <a:ext cx="1412908" cy="1234800"/>
          </a:xfrm>
          <a:prstGeom prst="rect">
            <a:avLst/>
          </a:prstGeom>
        </p:spPr>
      </p:pic>
      <p:sp>
        <p:nvSpPr>
          <p:cNvPr id="4" name="TextBox 3">
            <a:extLst>
              <a:ext uri="{FF2B5EF4-FFF2-40B4-BE49-F238E27FC236}">
                <a16:creationId xmlns="" xmlns:a16="http://schemas.microsoft.com/office/drawing/2014/main" id="{8CDB66D0-99B9-CC0C-7708-218825CCC4B7}"/>
              </a:ext>
            </a:extLst>
          </p:cNvPr>
          <p:cNvSpPr txBox="1"/>
          <p:nvPr/>
        </p:nvSpPr>
        <p:spPr>
          <a:xfrm>
            <a:off x="26440911" y="4294116"/>
            <a:ext cx="3882217" cy="369332"/>
          </a:xfrm>
          <a:prstGeom prst="rect">
            <a:avLst/>
          </a:prstGeom>
          <a:noFill/>
        </p:spPr>
        <p:txBody>
          <a:bodyPr wrap="square">
            <a:spAutoFit/>
          </a:bodyPr>
          <a:lstStyle/>
          <a:p>
            <a:r>
              <a:rPr lang="x-none" smtClean="0">
                <a:latin typeface="Times New Roman" panose="02020603050405020304" pitchFamily="18" charset="0"/>
                <a:cs typeface="Times New Roman" panose="02020603050405020304" pitchFamily="18" charset="0"/>
                <a:hlinkClick r:id="rId15"/>
              </a:rPr>
              <a:t>www.icse.eu/irnational-projects/ost</a:t>
            </a:r>
            <a:r>
              <a:rPr lang="x-none" smtClean="0">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 xmlns:a16="http://schemas.microsoft.com/office/drawing/2014/main" id="{ADA1C876-DC7F-A273-758B-43D77B8272A8}"/>
              </a:ext>
            </a:extLst>
          </p:cNvPr>
          <p:cNvPicPr>
            <a:picLocks noChangeAspect="1"/>
          </p:cNvPicPr>
          <p:nvPr/>
        </p:nvPicPr>
        <p:blipFill rotWithShape="1">
          <a:blip r:embed="rId16"/>
          <a:srcRect t="16924" b="16363"/>
          <a:stretch/>
        </p:blipFill>
        <p:spPr>
          <a:xfrm>
            <a:off x="234150" y="34486792"/>
            <a:ext cx="1996650" cy="1332000"/>
          </a:xfrm>
          <a:prstGeom prst="rect">
            <a:avLst/>
          </a:prstGeom>
        </p:spPr>
      </p:pic>
      <p:pic>
        <p:nvPicPr>
          <p:cNvPr id="37" name="Picture 36">
            <a:extLst>
              <a:ext uri="{FF2B5EF4-FFF2-40B4-BE49-F238E27FC236}">
                <a16:creationId xmlns="" xmlns:a16="http://schemas.microsoft.com/office/drawing/2014/main" id="{3077B82E-8EE0-B7A6-E529-318DAC7CF723}"/>
              </a:ext>
            </a:extLst>
          </p:cNvPr>
          <p:cNvPicPr>
            <a:picLocks noChangeAspect="1"/>
          </p:cNvPicPr>
          <p:nvPr/>
        </p:nvPicPr>
        <p:blipFill>
          <a:blip r:embed="rId17"/>
          <a:stretch>
            <a:fillRect/>
          </a:stretch>
        </p:blipFill>
        <p:spPr>
          <a:xfrm>
            <a:off x="6413023" y="34508192"/>
            <a:ext cx="4463384" cy="1260000"/>
          </a:xfrm>
          <a:prstGeom prst="rect">
            <a:avLst/>
          </a:prstGeom>
        </p:spPr>
      </p:pic>
      <p:pic>
        <p:nvPicPr>
          <p:cNvPr id="38" name="Picture 37" descr="Logo&#10;&#10;Description automatically generated">
            <a:extLst>
              <a:ext uri="{FF2B5EF4-FFF2-40B4-BE49-F238E27FC236}">
                <a16:creationId xmlns="" xmlns:a16="http://schemas.microsoft.com/office/drawing/2014/main" id="{915F69AD-F959-0BB5-870E-1FA1E921CB87}"/>
              </a:ext>
            </a:extLst>
          </p:cNvPr>
          <p:cNvPicPr>
            <a:picLocks noChangeAspect="1"/>
          </p:cNvPicPr>
          <p:nvPr/>
        </p:nvPicPr>
        <p:blipFill rotWithShape="1">
          <a:blip r:embed="rId18"/>
          <a:srcRect l="13792" t="21206" r="12668" b="21531"/>
          <a:stretch/>
        </p:blipFill>
        <p:spPr>
          <a:xfrm>
            <a:off x="11521001" y="34477267"/>
            <a:ext cx="1286122" cy="1296000"/>
          </a:xfrm>
          <a:prstGeom prst="rect">
            <a:avLst/>
          </a:prstGeom>
        </p:spPr>
      </p:pic>
      <p:pic>
        <p:nvPicPr>
          <p:cNvPr id="45" name="Picture 44" descr="A picture containing logo&#10;&#10;Description automatically generated">
            <a:extLst>
              <a:ext uri="{FF2B5EF4-FFF2-40B4-BE49-F238E27FC236}">
                <a16:creationId xmlns="" xmlns:a16="http://schemas.microsoft.com/office/drawing/2014/main" id="{79FADAE5-7B42-564E-7A91-536EF2F3DB7D}"/>
              </a:ext>
            </a:extLst>
          </p:cNvPr>
          <p:cNvPicPr>
            <a:picLocks noChangeAspect="1"/>
          </p:cNvPicPr>
          <p:nvPr/>
        </p:nvPicPr>
        <p:blipFill>
          <a:blip r:embed="rId19"/>
          <a:stretch>
            <a:fillRect/>
          </a:stretch>
        </p:blipFill>
        <p:spPr>
          <a:xfrm>
            <a:off x="3154929" y="34502215"/>
            <a:ext cx="2447418" cy="1288800"/>
          </a:xfrm>
          <a:prstGeom prst="rect">
            <a:avLst/>
          </a:prstGeom>
        </p:spPr>
      </p:pic>
      <p:pic>
        <p:nvPicPr>
          <p:cNvPr id="46" name="Picture 45">
            <a:extLst>
              <a:ext uri="{FF2B5EF4-FFF2-40B4-BE49-F238E27FC236}">
                <a16:creationId xmlns="" xmlns:a16="http://schemas.microsoft.com/office/drawing/2014/main" id="{C119BD3B-424D-D640-5D34-C4B67A20D67E}"/>
              </a:ext>
            </a:extLst>
          </p:cNvPr>
          <p:cNvPicPr>
            <a:picLocks noChangeAspect="1"/>
          </p:cNvPicPr>
          <p:nvPr/>
        </p:nvPicPr>
        <p:blipFill>
          <a:blip r:embed="rId20"/>
          <a:stretch>
            <a:fillRect/>
          </a:stretch>
        </p:blipFill>
        <p:spPr>
          <a:xfrm>
            <a:off x="15220315" y="34481367"/>
            <a:ext cx="3233999" cy="1386000"/>
          </a:xfrm>
          <a:prstGeom prst="rect">
            <a:avLst/>
          </a:prstGeom>
        </p:spPr>
      </p:pic>
      <p:pic>
        <p:nvPicPr>
          <p:cNvPr id="47" name="Picture 46">
            <a:extLst>
              <a:ext uri="{FF2B5EF4-FFF2-40B4-BE49-F238E27FC236}">
                <a16:creationId xmlns="" xmlns:a16="http://schemas.microsoft.com/office/drawing/2014/main" id="{E8B646C3-792B-074D-861C-80781C8CA2B3}"/>
              </a:ext>
            </a:extLst>
          </p:cNvPr>
          <p:cNvPicPr>
            <a:picLocks noChangeAspect="1"/>
          </p:cNvPicPr>
          <p:nvPr/>
        </p:nvPicPr>
        <p:blipFill>
          <a:blip r:embed="rId21"/>
          <a:stretch>
            <a:fillRect/>
          </a:stretch>
        </p:blipFill>
        <p:spPr>
          <a:xfrm>
            <a:off x="19015158" y="34476037"/>
            <a:ext cx="5834934" cy="1357200"/>
          </a:xfrm>
          <a:prstGeom prst="rect">
            <a:avLst/>
          </a:prstGeom>
        </p:spPr>
      </p:pic>
      <p:cxnSp>
        <p:nvCxnSpPr>
          <p:cNvPr id="88" name="Straight Connector 67">
            <a:extLst>
              <a:ext uri="{FF2B5EF4-FFF2-40B4-BE49-F238E27FC236}">
                <a16:creationId xmlns="" xmlns:a16="http://schemas.microsoft.com/office/drawing/2014/main" id="{AE19558A-F090-4739-B342-2D9AFF0FB305}"/>
              </a:ext>
            </a:extLst>
          </p:cNvPr>
          <p:cNvCxnSpPr>
            <a:cxnSpLocks/>
          </p:cNvCxnSpPr>
          <p:nvPr/>
        </p:nvCxnSpPr>
        <p:spPr>
          <a:xfrm>
            <a:off x="2473879" y="19802793"/>
            <a:ext cx="6014559" cy="0"/>
          </a:xfrm>
          <a:prstGeom prst="line">
            <a:avLst/>
          </a:prstGeom>
          <a:ln w="57150">
            <a:solidFill>
              <a:srgbClr val="C2003F"/>
            </a:solidFill>
            <a:prstDash val="dash"/>
          </a:ln>
        </p:spPr>
        <p:style>
          <a:lnRef idx="1">
            <a:schemeClr val="accent1"/>
          </a:lnRef>
          <a:fillRef idx="0">
            <a:schemeClr val="accent1"/>
          </a:fillRef>
          <a:effectRef idx="0">
            <a:schemeClr val="accent1"/>
          </a:effectRef>
          <a:fontRef idx="minor">
            <a:schemeClr val="tx1"/>
          </a:fontRef>
        </p:style>
      </p:cxnSp>
      <p:sp>
        <p:nvSpPr>
          <p:cNvPr id="71" name="Прямоугольник 70">
            <a:extLst>
              <a:ext uri="{FF2B5EF4-FFF2-40B4-BE49-F238E27FC236}">
                <a16:creationId xmlns="" xmlns:a16="http://schemas.microsoft.com/office/drawing/2014/main" id="{48FBCB28-96F2-41C4-8894-1FD815E0635D}"/>
              </a:ext>
            </a:extLst>
          </p:cNvPr>
          <p:cNvSpPr/>
          <p:nvPr/>
        </p:nvSpPr>
        <p:spPr>
          <a:xfrm>
            <a:off x="1478388" y="20334219"/>
            <a:ext cx="10985927" cy="707886"/>
          </a:xfrm>
          <a:prstGeom prst="rect">
            <a:avLst/>
          </a:prstGeom>
        </p:spPr>
        <p:txBody>
          <a:bodyPr wrap="square">
            <a:spAutoFit/>
          </a:bodyPr>
          <a:lstStyle/>
          <a:p>
            <a:pPr lvl="1"/>
            <a:r>
              <a:rPr lang="en-US" sz="4000" b="1" dirty="0">
                <a:latin typeface="Arial Black" panose="020B0A04020102020204" pitchFamily="34" charset="0"/>
                <a:cs typeface="Times New Roman" panose="02020603050405020304" pitchFamily="18" charset="0"/>
              </a:rPr>
              <a:t>	</a:t>
            </a:r>
            <a:endParaRPr lang="x-none" sz="4000" b="1" dirty="0">
              <a:solidFill>
                <a:srgbClr val="080808"/>
              </a:solidFill>
              <a:latin typeface="Arial Black" panose="020B0A04020102020204" pitchFamily="34" charset="0"/>
              <a:cs typeface="Times New Roman" panose="02020603050405020304" pitchFamily="18" charset="0"/>
            </a:endParaRPr>
          </a:p>
        </p:txBody>
      </p:sp>
      <p:pic>
        <p:nvPicPr>
          <p:cNvPr id="77" name="Picture 2"/>
          <p:cNvPicPr>
            <a:picLocks noChangeAspect="1" noChangeArrowheads="1"/>
          </p:cNvPicPr>
          <p:nvPr/>
        </p:nvPicPr>
        <p:blipFill>
          <a:blip r:embed="rId22"/>
          <a:srcRect/>
          <a:stretch>
            <a:fillRect/>
          </a:stretch>
        </p:blipFill>
        <p:spPr bwMode="auto">
          <a:xfrm>
            <a:off x="9032981" y="10443576"/>
            <a:ext cx="11115952" cy="5631694"/>
          </a:xfrm>
          <a:prstGeom prst="rect">
            <a:avLst/>
          </a:prstGeom>
          <a:noFill/>
          <a:ln w="9525">
            <a:noFill/>
            <a:miter lim="800000"/>
            <a:headEnd/>
            <a:tailEnd/>
          </a:ln>
          <a:effectLst/>
        </p:spPr>
      </p:pic>
      <p:pic>
        <p:nvPicPr>
          <p:cNvPr id="80" name="Рисунок 79"/>
          <p:cNvPicPr>
            <a:picLocks noChangeAspect="1"/>
          </p:cNvPicPr>
          <p:nvPr/>
        </p:nvPicPr>
        <p:blipFill>
          <a:blip r:embed="rId23"/>
          <a:stretch>
            <a:fillRect/>
          </a:stretch>
        </p:blipFill>
        <p:spPr>
          <a:xfrm>
            <a:off x="2670804" y="18737738"/>
            <a:ext cx="6560892" cy="4982874"/>
          </a:xfrm>
          <a:prstGeom prst="rect">
            <a:avLst/>
          </a:prstGeom>
        </p:spPr>
      </p:pic>
      <p:pic>
        <p:nvPicPr>
          <p:cNvPr id="83" name="Рисунок 82"/>
          <p:cNvPicPr>
            <a:picLocks noChangeAspect="1"/>
          </p:cNvPicPr>
          <p:nvPr/>
        </p:nvPicPr>
        <p:blipFill>
          <a:blip r:embed="rId24"/>
          <a:stretch>
            <a:fillRect/>
          </a:stretch>
        </p:blipFill>
        <p:spPr>
          <a:xfrm>
            <a:off x="10125145" y="18737738"/>
            <a:ext cx="6905554" cy="4982874"/>
          </a:xfrm>
          <a:prstGeom prst="rect">
            <a:avLst/>
          </a:prstGeom>
        </p:spPr>
      </p:pic>
      <p:sp>
        <p:nvSpPr>
          <p:cNvPr id="90" name="TextBox 89">
            <a:extLst>
              <a:ext uri="{FF2B5EF4-FFF2-40B4-BE49-F238E27FC236}">
                <a16:creationId xmlns="" xmlns:a16="http://schemas.microsoft.com/office/drawing/2014/main" id="{FE74802B-5816-F842-93C1-52E41315AB6E}"/>
              </a:ext>
            </a:extLst>
          </p:cNvPr>
          <p:cNvSpPr txBox="1"/>
          <p:nvPr/>
        </p:nvSpPr>
        <p:spPr>
          <a:xfrm>
            <a:off x="1320179" y="16521747"/>
            <a:ext cx="24162640" cy="2215991"/>
          </a:xfrm>
          <a:prstGeom prst="rect">
            <a:avLst/>
          </a:prstGeom>
          <a:noFill/>
        </p:spPr>
        <p:txBody>
          <a:bodyPr wrap="square" rtlCol="0">
            <a:spAutoFit/>
          </a:bodyPr>
          <a:lstStyle/>
          <a:p>
            <a:endParaRPr lang="en-US" dirty="0"/>
          </a:p>
          <a:p>
            <a:pPr lvl="1" algn="ctr"/>
            <a:r>
              <a:rPr lang="en-US" sz="6000" b="1" i="1" dirty="0" smtClean="0">
                <a:solidFill>
                  <a:srgbClr val="C00000"/>
                </a:solidFill>
              </a:rPr>
              <a:t>APPLICATION OF HYDROTARAN</a:t>
            </a:r>
            <a:endParaRPr lang="ru-RU" sz="6000" b="1" i="1" dirty="0" smtClean="0">
              <a:solidFill>
                <a:srgbClr val="C00000"/>
              </a:solidFill>
            </a:endParaRPr>
          </a:p>
          <a:p>
            <a:pPr lvl="1" algn="ctr"/>
            <a:endParaRPr lang="x-none" sz="6000" dirty="0">
              <a:solidFill>
                <a:srgbClr val="080808"/>
              </a:solidFill>
              <a:latin typeface="Times New Roman" panose="02020603050405020304" pitchFamily="18" charset="0"/>
              <a:cs typeface="Times New Roman" panose="02020603050405020304" pitchFamily="18" charset="0"/>
            </a:endParaRPr>
          </a:p>
        </p:txBody>
      </p:sp>
      <p:pic>
        <p:nvPicPr>
          <p:cNvPr id="100" name="Рисунок 99"/>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17999794" y="18737739"/>
            <a:ext cx="5584611" cy="5157710"/>
          </a:xfrm>
          <a:prstGeom prst="rect">
            <a:avLst/>
          </a:prstGeom>
        </p:spPr>
      </p:pic>
      <p:pic>
        <p:nvPicPr>
          <p:cNvPr id="101" name="Рисунок 100"/>
          <p:cNvPicPr>
            <a:picLocks noChangeAspect="1"/>
          </p:cNvPicPr>
          <p:nvPr/>
        </p:nvPicPr>
        <p:blipFill>
          <a:blip r:embed="rId26"/>
          <a:stretch>
            <a:fillRect/>
          </a:stretch>
        </p:blipFill>
        <p:spPr>
          <a:xfrm>
            <a:off x="13826774" y="25164523"/>
            <a:ext cx="7479896" cy="7839890"/>
          </a:xfrm>
          <a:prstGeom prst="rect">
            <a:avLst/>
          </a:prstGeom>
        </p:spPr>
      </p:pic>
      <p:sp>
        <p:nvSpPr>
          <p:cNvPr id="102" name="Прямоугольник 101"/>
          <p:cNvSpPr/>
          <p:nvPr/>
        </p:nvSpPr>
        <p:spPr>
          <a:xfrm>
            <a:off x="1102192" y="25164523"/>
            <a:ext cx="11362123" cy="7017306"/>
          </a:xfrm>
          <a:prstGeom prst="rect">
            <a:avLst/>
          </a:prstGeom>
        </p:spPr>
        <p:txBody>
          <a:bodyPr wrap="square">
            <a:spAutoFit/>
          </a:bodyPr>
          <a:lstStyle/>
          <a:p>
            <a:r>
              <a:rPr lang="en-US" sz="3000" b="1" dirty="0" smtClean="0">
                <a:solidFill>
                  <a:srgbClr val="C00000"/>
                </a:solidFill>
                <a:latin typeface="Arial" pitchFamily="34" charset="0"/>
                <a:cs typeface="Arial" pitchFamily="34" charset="0"/>
              </a:rPr>
              <a:t>The work of the proposed </a:t>
            </a:r>
            <a:r>
              <a:rPr lang="en-US" sz="3000" b="1" dirty="0" err="1" smtClean="0">
                <a:solidFill>
                  <a:srgbClr val="C00000"/>
                </a:solidFill>
                <a:latin typeface="Arial" pitchFamily="34" charset="0"/>
                <a:cs typeface="Arial" pitchFamily="34" charset="0"/>
              </a:rPr>
              <a:t>hydrotaran</a:t>
            </a:r>
            <a:r>
              <a:rPr lang="en-US" sz="3000" b="1" dirty="0" smtClean="0">
                <a:solidFill>
                  <a:srgbClr val="C00000"/>
                </a:solidFill>
                <a:latin typeface="Arial" pitchFamily="34" charset="0"/>
                <a:cs typeface="Arial" pitchFamily="34" charset="0"/>
              </a:rPr>
              <a:t> is as follows:</a:t>
            </a:r>
          </a:p>
          <a:p>
            <a:r>
              <a:rPr lang="en-US" sz="3000" dirty="0" smtClean="0">
                <a:latin typeface="Arial" pitchFamily="34" charset="0"/>
                <a:cs typeface="Arial" pitchFamily="34" charset="0"/>
              </a:rPr>
              <a:t>1. If the valve is closed abruptly, then the water, which has the kinetic energy of motion, will expend its energy on compressing the water and expanding the walls of the pipe. </a:t>
            </a:r>
          </a:p>
          <a:p>
            <a:r>
              <a:rPr lang="en-US" sz="3000" dirty="0" smtClean="0">
                <a:latin typeface="Arial" pitchFamily="34" charset="0"/>
                <a:cs typeface="Arial" pitchFamily="34" charset="0"/>
              </a:rPr>
              <a:t>At the initial moment of time, increased pressure will appear at the end of the pipe at valve 1. Then the zone of increased pressure will propagate to the beginning of the pipe at a speed C.</a:t>
            </a:r>
          </a:p>
          <a:p>
            <a:r>
              <a:rPr lang="en-US" sz="3000" dirty="0" smtClean="0">
                <a:latin typeface="Arial" pitchFamily="34" charset="0"/>
                <a:cs typeface="Arial" pitchFamily="34" charset="0"/>
              </a:rPr>
              <a:t> After a period of time t, the shock will reach the beginning of the pipe, and all the water in the pipe will stop. From this point on, the compressed water at the beginning of the pipe will expand. After all, the beginning of the pipe is open. The pressure will decrease, and a low pressure jump will run to the end of the pipe, to valve 1. </a:t>
            </a:r>
          </a:p>
          <a:p>
            <a:r>
              <a:rPr lang="en-US" sz="3000" dirty="0" smtClean="0">
                <a:latin typeface="Arial" pitchFamily="34" charset="0"/>
                <a:cs typeface="Arial" pitchFamily="34" charset="0"/>
              </a:rPr>
              <a:t>Then these processes will be repeated. Damped oscillations will occur in the pipe. We have considered processes in a pipe with one valve. </a:t>
            </a:r>
            <a:endParaRPr lang="ru-RU" sz="3000" dirty="0">
              <a:latin typeface="Arial" pitchFamily="34" charset="0"/>
              <a:cs typeface="Arial" pitchFamily="34" charset="0"/>
            </a:endParaRPr>
          </a:p>
        </p:txBody>
      </p:sp>
      <p:sp>
        <p:nvSpPr>
          <p:cNvPr id="103" name="Стрелка вниз 102"/>
          <p:cNvSpPr/>
          <p:nvPr/>
        </p:nvSpPr>
        <p:spPr>
          <a:xfrm>
            <a:off x="23390731" y="12318843"/>
            <a:ext cx="1518620" cy="21008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Стрелка вниз 104"/>
          <p:cNvSpPr/>
          <p:nvPr/>
        </p:nvSpPr>
        <p:spPr>
          <a:xfrm rot="5400000">
            <a:off x="22547028" y="11260284"/>
            <a:ext cx="1518620" cy="2479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Прямоугольник 106"/>
          <p:cNvSpPr/>
          <p:nvPr/>
        </p:nvSpPr>
        <p:spPr>
          <a:xfrm>
            <a:off x="886816" y="10443576"/>
            <a:ext cx="7601622" cy="5170646"/>
          </a:xfrm>
          <a:prstGeom prst="rect">
            <a:avLst/>
          </a:prstGeom>
        </p:spPr>
        <p:txBody>
          <a:bodyPr wrap="square">
            <a:spAutoFit/>
          </a:bodyPr>
          <a:lstStyle/>
          <a:p>
            <a:r>
              <a:rPr lang="en-US" sz="3000" b="1" dirty="0" smtClean="0">
                <a:solidFill>
                  <a:srgbClr val="C00000"/>
                </a:solidFill>
                <a:latin typeface="Arial" pitchFamily="34" charset="0"/>
                <a:cs typeface="Arial" pitchFamily="34" charset="0"/>
              </a:rPr>
              <a:t>The aim of the project: </a:t>
            </a:r>
            <a:r>
              <a:rPr lang="en-US" sz="3000" b="1" dirty="0" smtClean="0">
                <a:solidFill>
                  <a:srgbClr val="002060"/>
                </a:solidFill>
                <a:latin typeface="Arial" pitchFamily="34" charset="0"/>
                <a:cs typeface="Arial" pitchFamily="34" charset="0"/>
              </a:rPr>
              <a:t>Creation of </a:t>
            </a:r>
            <a:r>
              <a:rPr lang="en-US" sz="3000" b="1" dirty="0" err="1" smtClean="0">
                <a:solidFill>
                  <a:srgbClr val="002060"/>
                </a:solidFill>
                <a:latin typeface="Arial" pitchFamily="34" charset="0"/>
                <a:cs typeface="Arial" pitchFamily="34" charset="0"/>
              </a:rPr>
              <a:t>Hydrotaran</a:t>
            </a:r>
            <a:endParaRPr lang="en-US" sz="3000" b="1" dirty="0" smtClean="0">
              <a:solidFill>
                <a:srgbClr val="002060"/>
              </a:solidFill>
              <a:latin typeface="Arial" pitchFamily="34" charset="0"/>
              <a:cs typeface="Arial" pitchFamily="34" charset="0"/>
            </a:endParaRPr>
          </a:p>
          <a:p>
            <a:endParaRPr lang="en-US" sz="3000" b="1" dirty="0" smtClean="0">
              <a:solidFill>
                <a:srgbClr val="C00000"/>
              </a:solidFill>
              <a:latin typeface="Arial" pitchFamily="34" charset="0"/>
              <a:cs typeface="Arial" pitchFamily="34" charset="0"/>
            </a:endParaRPr>
          </a:p>
          <a:p>
            <a:r>
              <a:rPr lang="en-US" sz="3000" b="1" dirty="0" smtClean="0">
                <a:solidFill>
                  <a:srgbClr val="C00000"/>
                </a:solidFill>
                <a:latin typeface="Arial" pitchFamily="34" charset="0"/>
                <a:cs typeface="Arial" pitchFamily="34" charset="0"/>
              </a:rPr>
              <a:t>Its main area of application </a:t>
            </a:r>
            <a:r>
              <a:rPr lang="en-US" sz="3000" b="1" dirty="0" smtClean="0">
                <a:solidFill>
                  <a:srgbClr val="002060"/>
                </a:solidFill>
                <a:latin typeface="Arial" pitchFamily="34" charset="0"/>
                <a:cs typeface="Arial" pitchFamily="34" charset="0"/>
              </a:rPr>
              <a:t>is land reclamation and irrigation</a:t>
            </a:r>
          </a:p>
          <a:p>
            <a:endParaRPr lang="en-US" sz="3000" b="1" dirty="0" smtClean="0">
              <a:solidFill>
                <a:schemeClr val="tx2"/>
              </a:solidFill>
              <a:latin typeface="Arial" pitchFamily="34" charset="0"/>
              <a:cs typeface="Arial" pitchFamily="34" charset="0"/>
            </a:endParaRPr>
          </a:p>
          <a:p>
            <a:r>
              <a:rPr lang="en-US" sz="3000" b="1" dirty="0" smtClean="0">
                <a:solidFill>
                  <a:srgbClr val="C00000"/>
                </a:solidFill>
                <a:latin typeface="Arial" pitchFamily="34" charset="0"/>
                <a:cs typeface="Arial" pitchFamily="34" charset="0"/>
              </a:rPr>
              <a:t>The operation of the </a:t>
            </a:r>
            <a:r>
              <a:rPr lang="en-US" sz="3000" b="1" dirty="0" err="1" smtClean="0">
                <a:solidFill>
                  <a:srgbClr val="C00000"/>
                </a:solidFill>
                <a:latin typeface="Arial" pitchFamily="34" charset="0"/>
                <a:cs typeface="Arial" pitchFamily="34" charset="0"/>
              </a:rPr>
              <a:t>hydrotaran</a:t>
            </a:r>
            <a:r>
              <a:rPr lang="en-US" sz="3000" b="1" dirty="0" smtClean="0">
                <a:solidFill>
                  <a:srgbClr val="C00000"/>
                </a:solidFill>
                <a:latin typeface="Arial" pitchFamily="34" charset="0"/>
                <a:cs typeface="Arial" pitchFamily="34" charset="0"/>
              </a:rPr>
              <a:t> </a:t>
            </a:r>
            <a:r>
              <a:rPr lang="en-US" sz="3000" b="1" dirty="0" smtClean="0">
                <a:solidFill>
                  <a:srgbClr val="002060"/>
                </a:solidFill>
                <a:latin typeface="Arial" pitchFamily="34" charset="0"/>
                <a:cs typeface="Arial" pitchFamily="34" charset="0"/>
              </a:rPr>
              <a:t>is based on the use of the phenomenon of water hammer - a short-term sharp increase in pressure when the fluid flow suddenly stops in a rigid pipe</a:t>
            </a:r>
          </a:p>
        </p:txBody>
      </p:sp>
    </p:spTree>
    <p:extLst>
      <p:ext uri="{BB962C8B-B14F-4D97-AF65-F5344CB8AC3E}">
        <p14:creationId xmlns:p14="http://schemas.microsoft.com/office/powerpoint/2010/main" xmlns="" val="290526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113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283</Words>
  <Application>Microsoft Office PowerPoint</Application>
  <PresentationFormat>Произвольный</PresentationFormat>
  <Paragraphs>32</Paragraphs>
  <Slides>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Office Theme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metin ŞARDAĞ</dc:creator>
  <cp:lastModifiedBy>001</cp:lastModifiedBy>
  <cp:revision>42</cp:revision>
  <dcterms:created xsi:type="dcterms:W3CDTF">2021-08-15T13:06:59Z</dcterms:created>
  <dcterms:modified xsi:type="dcterms:W3CDTF">2022-11-25T11:40:06Z</dcterms:modified>
</cp:coreProperties>
</file>