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ADB"/>
    <a:srgbClr val="C2003F"/>
    <a:srgbClr val="C00002"/>
    <a:srgbClr val="F4B184"/>
    <a:srgbClr val="FEC003"/>
    <a:srgbClr val="71AC47"/>
    <a:srgbClr val="2E74B5"/>
    <a:srgbClr val="BCD8EF"/>
    <a:srgbClr val="C6E1B8"/>
    <a:srgbClr val="F5B1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112"/>
    <p:restoredTop sz="94680"/>
  </p:normalViewPr>
  <p:slideViewPr>
    <p:cSldViewPr snapToGrid="0" snapToObjects="1">
      <p:cViewPr>
        <p:scale>
          <a:sx n="33" d="100"/>
          <a:sy n="33" d="100"/>
        </p:scale>
        <p:origin x="-936" y="4124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A571-26BF-7647-A8DF-414706082DCE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35D77-B5A4-3746-9561-6674858869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8946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35D77-B5A4-3746-9561-6674858869F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209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393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85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96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237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66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1208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7578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5969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0185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5310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217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193C-512D-2541-905B-FDFE2361D555}" type="datetimeFigureOut">
              <a:rPr lang="x-none" smtClean="0"/>
              <a:pPr/>
              <a:t>25.11.2022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F395-7F59-D346-89C4-87DB6353A49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08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17" Type="http://schemas.openxmlformats.org/officeDocument/2006/relationships/image" Target="../media/image7.png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emf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4.jpe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9" Type="http://schemas.openxmlformats.org/officeDocument/2006/relationships/image" Target="../media/image9.emf"/><Relationship Id="rId4" Type="http://schemas.openxmlformats.org/officeDocument/2006/relationships/image" Target="../media/image2.png"/><Relationship Id="rId14" Type="http://schemas.openxmlformats.org/officeDocument/2006/relationships/image" Target="../media/image4.jpe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8BF611A5-0A7A-8A4B-BBBF-2E2336A0A134}"/>
              </a:ext>
            </a:extLst>
          </p:cNvPr>
          <p:cNvSpPr/>
          <p:nvPr/>
        </p:nvSpPr>
        <p:spPr>
          <a:xfrm>
            <a:off x="6300787" y="30428418"/>
            <a:ext cx="712763" cy="122979"/>
          </a:xfrm>
          <a:prstGeom prst="roundRect">
            <a:avLst/>
          </a:prstGeom>
          <a:solidFill>
            <a:srgbClr val="FFD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3043473C-0888-9C43-ADCD-6BCCFEDB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466" y="2018316"/>
            <a:ext cx="4398935" cy="142322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95D7447A-8275-A34A-B18B-D1ECF4238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" y="2271659"/>
            <a:ext cx="3540265" cy="1969331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AE37061F-3F7E-AD46-9C7B-0B25CD3DE67D}"/>
              </a:ext>
            </a:extLst>
          </p:cNvPr>
          <p:cNvSpPr/>
          <p:nvPr/>
        </p:nvSpPr>
        <p:spPr>
          <a:xfrm>
            <a:off x="624940" y="5360489"/>
            <a:ext cx="22765791" cy="166692"/>
          </a:xfrm>
          <a:prstGeom prst="roundRect">
            <a:avLst/>
          </a:prstGeom>
          <a:solidFill>
            <a:srgbClr val="C2003F"/>
          </a:solidFill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01E88128-74F2-AF46-851F-6C5923FC7FCA}"/>
              </a:ext>
            </a:extLst>
          </p:cNvPr>
          <p:cNvSpPr/>
          <p:nvPr/>
        </p:nvSpPr>
        <p:spPr>
          <a:xfrm>
            <a:off x="234150" y="7720325"/>
            <a:ext cx="22964835" cy="499474"/>
          </a:xfrm>
          <a:prstGeom prst="roundRect">
            <a:avLst/>
          </a:prstGeom>
          <a:solidFill>
            <a:srgbClr val="C2003F"/>
          </a:solidFill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BCE08B-3AE3-BE47-9223-29894EB21C53}"/>
              </a:ext>
            </a:extLst>
          </p:cNvPr>
          <p:cNvSpPr/>
          <p:nvPr/>
        </p:nvSpPr>
        <p:spPr>
          <a:xfrm>
            <a:off x="2670804" y="12014818"/>
            <a:ext cx="496848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8F5DB-8635-C443-83A8-2DFA98F1DE63}"/>
              </a:ext>
            </a:extLst>
          </p:cNvPr>
          <p:cNvSpPr/>
          <p:nvPr/>
        </p:nvSpPr>
        <p:spPr>
          <a:xfrm>
            <a:off x="12553328" y="16599138"/>
            <a:ext cx="544646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-323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A07FCA7-1BF8-0444-91CA-89043F349503}"/>
              </a:ext>
            </a:extLst>
          </p:cNvPr>
          <p:cNvSpPr/>
          <p:nvPr/>
        </p:nvSpPr>
        <p:spPr>
          <a:xfrm>
            <a:off x="795294" y="21711505"/>
            <a:ext cx="1098592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EDF13A80-BD57-0443-9102-91304418D948}"/>
              </a:ext>
            </a:extLst>
          </p:cNvPr>
          <p:cNvSpPr>
            <a:spLocks noChangeAspect="1"/>
          </p:cNvSpPr>
          <p:nvPr/>
        </p:nvSpPr>
        <p:spPr>
          <a:xfrm>
            <a:off x="27316418" y="27982427"/>
            <a:ext cx="924231" cy="936957"/>
          </a:xfrm>
          <a:prstGeom prst="ellipse">
            <a:avLst/>
          </a:prstGeom>
          <a:solidFill>
            <a:srgbClr val="C6E1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x-none" sz="280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7F786B-C34F-8046-9628-5FB81F064F30}"/>
              </a:ext>
            </a:extLst>
          </p:cNvPr>
          <p:cNvSpPr txBox="1"/>
          <p:nvPr/>
        </p:nvSpPr>
        <p:spPr>
          <a:xfrm>
            <a:off x="12883345" y="30017597"/>
            <a:ext cx="338554" cy="1067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E74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4800" dirty="0">
              <a:solidFill>
                <a:srgbClr val="2E74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FA2F0FF-73AC-7B48-ABCD-C90B31715FFE}"/>
              </a:ext>
            </a:extLst>
          </p:cNvPr>
          <p:cNvSpPr>
            <a:spLocks noChangeAspect="1"/>
          </p:cNvSpPr>
          <p:nvPr/>
        </p:nvSpPr>
        <p:spPr>
          <a:xfrm>
            <a:off x="29706954" y="32259775"/>
            <a:ext cx="924231" cy="936957"/>
          </a:xfrm>
          <a:prstGeom prst="ellipse">
            <a:avLst/>
          </a:prstGeom>
          <a:solidFill>
            <a:srgbClr val="BCD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x-none" sz="2800"/>
          </a:p>
        </p:txBody>
      </p:sp>
      <p:pic>
        <p:nvPicPr>
          <p:cNvPr id="86" name="Graphic 85" descr="Magnifying glass with solid fill">
            <a:extLst>
              <a:ext uri="{FF2B5EF4-FFF2-40B4-BE49-F238E27FC236}">
                <a16:creationId xmlns="" xmlns:a16="http://schemas.microsoft.com/office/drawing/2014/main" id="{F7438E70-4E68-CD4A-92C4-6D54E7959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440911" y="32462587"/>
            <a:ext cx="864554" cy="86455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830376E-6070-9242-8EE2-886B7E76800B}"/>
              </a:ext>
            </a:extLst>
          </p:cNvPr>
          <p:cNvSpPr/>
          <p:nvPr/>
        </p:nvSpPr>
        <p:spPr>
          <a:xfrm>
            <a:off x="15195386" y="31296820"/>
            <a:ext cx="9350781" cy="83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3600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36C40D46-7B00-7D4E-9BA8-58F3A500000B}"/>
              </a:ext>
            </a:extLst>
          </p:cNvPr>
          <p:cNvSpPr/>
          <p:nvPr/>
        </p:nvSpPr>
        <p:spPr>
          <a:xfrm>
            <a:off x="6568364" y="2164264"/>
            <a:ext cx="11431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Zhaksylyk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Nesibeli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Auezov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South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Kazakhstan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00F03DF-7342-2446-A87A-334F7F09CCBF}"/>
              </a:ext>
            </a:extLst>
          </p:cNvPr>
          <p:cNvSpPr/>
          <p:nvPr/>
        </p:nvSpPr>
        <p:spPr>
          <a:xfrm>
            <a:off x="640864" y="5345906"/>
            <a:ext cx="22624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atin typeface="Arial Black" panose="020B0A04020102020204" pitchFamily="34" charset="0"/>
              </a:rPr>
              <a:t>Smart-traffic light aimed at reducing traffic congestion in the public environment</a:t>
            </a:r>
            <a:endParaRPr lang="kk-KZ" altLang="ko-KR" sz="4400" b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DAC54B8F-5BB4-FE4A-96D0-B47126AB6A3F}"/>
              </a:ext>
            </a:extLst>
          </p:cNvPr>
          <p:cNvSpPr/>
          <p:nvPr/>
        </p:nvSpPr>
        <p:spPr>
          <a:xfrm>
            <a:off x="285351" y="34305905"/>
            <a:ext cx="24624000" cy="108000"/>
          </a:xfrm>
          <a:prstGeom prst="roundRect">
            <a:avLst/>
          </a:prstGeom>
          <a:solidFill>
            <a:srgbClr val="C2003F"/>
          </a:solidFill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97321B9-58A9-E348-8932-39E68BE8BF7F}"/>
              </a:ext>
            </a:extLst>
          </p:cNvPr>
          <p:cNvSpPr/>
          <p:nvPr/>
        </p:nvSpPr>
        <p:spPr>
          <a:xfrm>
            <a:off x="10359992" y="7720325"/>
            <a:ext cx="89884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C3257A8-9213-7E4C-9D01-1435DE57EF1D}"/>
              </a:ext>
            </a:extLst>
          </p:cNvPr>
          <p:cNvSpPr/>
          <p:nvPr/>
        </p:nvSpPr>
        <p:spPr>
          <a:xfrm>
            <a:off x="6852741" y="12014818"/>
            <a:ext cx="496848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x-none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84" descr="Logo&#10;&#10;Description automatically generated">
            <a:extLst>
              <a:ext uri="{FF2B5EF4-FFF2-40B4-BE49-F238E27FC236}">
                <a16:creationId xmlns="" xmlns:a16="http://schemas.microsoft.com/office/drawing/2014/main" id="{58E6B093-1215-584D-8AE7-2C1CBC0E8A7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219" r="12255"/>
          <a:stretch/>
        </p:blipFill>
        <p:spPr>
          <a:xfrm>
            <a:off x="13401499" y="34529626"/>
            <a:ext cx="1412908" cy="123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DA1C876-DC7F-A273-758B-43D77B8272A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6924" b="16363"/>
          <a:stretch/>
        </p:blipFill>
        <p:spPr>
          <a:xfrm>
            <a:off x="234150" y="34486792"/>
            <a:ext cx="1996650" cy="13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077B82E-8EE0-B7A6-E529-318DAC7CF7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023" y="34508192"/>
            <a:ext cx="4463384" cy="126000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="" xmlns:a16="http://schemas.microsoft.com/office/drawing/2014/main" id="{915F69AD-F959-0BB5-870E-1FA1E921CB8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792" t="21206" r="12668" b="21531"/>
          <a:stretch/>
        </p:blipFill>
        <p:spPr>
          <a:xfrm>
            <a:off x="11521001" y="34477267"/>
            <a:ext cx="1286122" cy="1296000"/>
          </a:xfrm>
          <a:prstGeom prst="rect">
            <a:avLst/>
          </a:prstGeom>
        </p:spPr>
      </p:pic>
      <p:pic>
        <p:nvPicPr>
          <p:cNvPr id="45" name="Picture 4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79FADAE5-7B42-564E-7A91-536EF2F3DB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54929" y="34502215"/>
            <a:ext cx="2447418" cy="1288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119BD3B-424D-D640-5D34-C4B67A20D6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20315" y="34481367"/>
            <a:ext cx="3233999" cy="138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8B646C3-792B-074D-861C-80781C8CA2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15158" y="34476037"/>
            <a:ext cx="5834934" cy="1357200"/>
          </a:xfrm>
          <a:prstGeom prst="rect">
            <a:avLst/>
          </a:prstGeom>
        </p:spPr>
      </p:pic>
      <p:sp>
        <p:nvSpPr>
          <p:cNvPr id="73" name="Выноска: двойная изогнутая линия 3">
            <a:extLst>
              <a:ext uri="{FF2B5EF4-FFF2-40B4-BE49-F238E27FC236}">
                <a16:creationId xmlns="" xmlns:a16="http://schemas.microsoft.com/office/drawing/2014/main" id="{C7AF3206-9D76-4944-9AE0-8B2BCF70A165}"/>
              </a:ext>
            </a:extLst>
          </p:cNvPr>
          <p:cNvSpPr/>
          <p:nvPr/>
        </p:nvSpPr>
        <p:spPr>
          <a:xfrm>
            <a:off x="8825903" y="9601200"/>
            <a:ext cx="6369483" cy="1189248"/>
          </a:xfrm>
          <a:prstGeom prst="borderCallout3">
            <a:avLst>
              <a:gd name="adj1" fmla="val 18750"/>
              <a:gd name="adj2" fmla="val -8333"/>
              <a:gd name="adj3" fmla="val 19971"/>
              <a:gd name="adj4" fmla="val -22592"/>
              <a:gd name="adj5" fmla="val 63386"/>
              <a:gd name="adj6" fmla="val -30339"/>
              <a:gd name="adj7" fmla="val 194658"/>
              <a:gd name="adj8" fmla="val -32858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details for a smart traffic light:</a:t>
            </a:r>
            <a:endParaRPr lang="ru-RU" sz="3200" b="1" dirty="0"/>
          </a:p>
        </p:txBody>
      </p:sp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91C265-1217-4AD1-A196-7885E1B6BF5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3857" t="25220" r="10435" b="26209"/>
          <a:stretch/>
        </p:blipFill>
        <p:spPr>
          <a:xfrm flipH="1">
            <a:off x="2784824" y="12723440"/>
            <a:ext cx="6041079" cy="387569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97168DBA-0FEA-4690-BB66-AF17F1F1494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803490" y="14097521"/>
            <a:ext cx="3904110" cy="232305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7DE396E-4815-47A5-9885-F6D1088F7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426" t="17457" r="7079" b="15715"/>
          <a:stretch/>
        </p:blipFill>
        <p:spPr>
          <a:xfrm>
            <a:off x="18454314" y="10679084"/>
            <a:ext cx="3672738" cy="267146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646DDBA-BA6F-4E96-A55A-EE664632FD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62" y="19430236"/>
            <a:ext cx="19135190" cy="14381184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9371993" y="11899851"/>
            <a:ext cx="54424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This project consists of : 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4 medium motors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4 or 8 ultrasonic transducers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2 touch sensor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8 cables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2 wooden mini boxes</a:t>
            </a:r>
            <a:r>
              <a:rPr lang="kk-KZ" sz="2800" dirty="0" smtClean="0">
                <a:latin typeface="Arial Black" panose="020B0A04020102020204" pitchFamily="34" charset="0"/>
              </a:rPr>
              <a:t/>
            </a:r>
            <a:br>
              <a:rPr lang="kk-KZ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1 microcontroller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CE61D6E-C355-4A1E-AB33-619F655D43E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92" r="1"/>
          <a:stretch/>
        </p:blipFill>
        <p:spPr>
          <a:xfrm>
            <a:off x="640864" y="8412822"/>
            <a:ext cx="3500456" cy="4181377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9371993" y="17629742"/>
            <a:ext cx="5353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Arial Black" panose="020B0A04020102020204" pitchFamily="34" charset="0"/>
              </a:rPr>
              <a:t>The result</a:t>
            </a:r>
            <a:endParaRPr lang="x-none" sz="7200" dirty="0">
              <a:solidFill>
                <a:srgbClr val="08080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42</Words>
  <Application>Microsoft Office PowerPoint</Application>
  <PresentationFormat>Произвольный</PresentationFormat>
  <Paragraphs>17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metin ŞARDAĞ</dc:creator>
  <cp:lastModifiedBy>001</cp:lastModifiedBy>
  <cp:revision>42</cp:revision>
  <dcterms:created xsi:type="dcterms:W3CDTF">2021-08-15T13:06:59Z</dcterms:created>
  <dcterms:modified xsi:type="dcterms:W3CDTF">2022-11-25T11:42:24Z</dcterms:modified>
</cp:coreProperties>
</file>