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9" r:id="rId1"/>
  </p:sldMasterIdLst>
  <p:sldIdLst>
    <p:sldId id="256" r:id="rId2"/>
    <p:sldId id="257" r:id="rId3"/>
    <p:sldId id="258" r:id="rId4"/>
    <p:sldId id="274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3" r:id="rId13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88" autoAdjust="0"/>
    <p:restoredTop sz="94660"/>
  </p:normalViewPr>
  <p:slideViewPr>
    <p:cSldViewPr>
      <p:cViewPr varScale="1">
        <p:scale>
          <a:sx n="66" d="100"/>
          <a:sy n="66" d="100"/>
        </p:scale>
        <p:origin x="-1564" y="-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494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032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750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993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975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04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403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072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49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221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046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341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dpa.org/" TargetMode="External"/><Relationship Id="rId3" Type="http://schemas.openxmlformats.org/officeDocument/2006/relationships/hyperlink" Target="http://www.engineeryourlife.org/" TargetMode="External"/><Relationship Id="rId7" Type="http://schemas.openxmlformats.org/officeDocument/2006/relationships/hyperlink" Target="http://www.shpe.org/" TargetMode="External"/><Relationship Id="rId2" Type="http://schemas.openxmlformats.org/officeDocument/2006/relationships/hyperlink" Target="http://www.tryengineering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sbe.org/" TargetMode="External"/><Relationship Id="rId5" Type="http://schemas.openxmlformats.org/officeDocument/2006/relationships/hyperlink" Target="http://www.sacnas.org/" TargetMode="External"/><Relationship Id="rId4" Type="http://schemas.openxmlformats.org/officeDocument/2006/relationships/hyperlink" Target="http://societyofwomenengineers.swe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540" y="2155762"/>
            <a:ext cx="6938009" cy="25981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u-RU" sz="3600" dirty="0" smtClean="0"/>
              <a:t>STEM </a:t>
            </a:r>
            <a:r>
              <a:rPr lang="ru-RU" sz="3600" dirty="0" err="1" smtClean="0"/>
              <a:t>салалары</a:t>
            </a:r>
            <a:r>
              <a:rPr lang="ru-RU" sz="3600" dirty="0" smtClean="0"/>
              <a:t> </a:t>
            </a:r>
            <a:r>
              <a:rPr lang="ru-RU" sz="3600" dirty="0" err="1" smtClean="0"/>
              <a:t>туралы</a:t>
            </a:r>
            <a:r>
              <a:rPr lang="ru-RU" sz="3600" dirty="0" smtClean="0"/>
              <a:t> </a:t>
            </a:r>
            <a:r>
              <a:rPr lang="ru-RU" sz="3600" dirty="0" smtClean="0"/>
              <a:t>презентация</a:t>
            </a:r>
            <a:r>
              <a:rPr lang="en-US" sz="3600" smtClean="0"/>
              <a:t/>
            </a:r>
            <a:br>
              <a:rPr lang="en-US" sz="3600" smtClean="0"/>
            </a:br>
            <a:r>
              <a:rPr lang="en-US" sz="3600" smtClean="0"/>
              <a:t/>
            </a:r>
            <a:br>
              <a:rPr lang="en-US" sz="3600" smtClean="0"/>
            </a:br>
            <a:r>
              <a:rPr lang="en-US" sz="3600" smtClean="0">
                <a:solidFill>
                  <a:schemeClr val="accent4">
                    <a:lumMod val="75000"/>
                  </a:schemeClr>
                </a:solidFill>
              </a:rPr>
              <a:t>Engagement </a:t>
            </a:r>
            <a:r>
              <a:rPr lang="en-US" sz="3600" dirty="0" smtClean="0">
                <a:solidFill>
                  <a:schemeClr val="accent4">
                    <a:lumMod val="75000"/>
                  </a:schemeClr>
                </a:solidFill>
              </a:rPr>
              <a:t>to </a:t>
            </a:r>
            <a:r>
              <a:rPr lang="en-US" sz="3600" dirty="0" smtClean="0">
                <a:solidFill>
                  <a:schemeClr val="accent4">
                    <a:lumMod val="75000"/>
                  </a:schemeClr>
                </a:solidFill>
              </a:rPr>
              <a:t>STEM </a:t>
            </a:r>
            <a:r>
              <a:rPr lang="ru-RU" sz="3600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accent4">
                    <a:lumMod val="75000"/>
                  </a:schemeClr>
                </a:solidFill>
              </a:rPr>
            </a:br>
            <a:endParaRPr sz="2400" dirty="0">
              <a:solidFill>
                <a:schemeClr val="accent4">
                  <a:lumMod val="75000"/>
                </a:schemeClr>
              </a:solidFill>
              <a:latin typeface="Arial MT"/>
              <a:cs typeface="Arial MT"/>
            </a:endParaRPr>
          </a:p>
        </p:txBody>
      </p:sp>
      <p:pic>
        <p:nvPicPr>
          <p:cNvPr id="3" name="Picture 1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1900" y="609600"/>
            <a:ext cx="1609725" cy="513715"/>
          </a:xfrm>
          <a:prstGeom prst="rect">
            <a:avLst/>
          </a:prstGeom>
          <a:extLst>
            <a:ext uri="{FAA26D3D-D897-4be2-8F04-BA451C77F1D7}">
              <ma14:placeholderFlag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pic="http://schemas.openxmlformats.org/drawingml/2006/pictur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14="http://schemas.microsoft.com/office/word/2010/wordprocessingDrawing" xmlns:oel="http://schemas.microsoft.com/office/2019/extlst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:lc="http://schemas.openxmlformats.org/drawingml/2006/lockedCanvas"/>
            </a:ext>
          </a:extLst>
        </p:spPr>
      </p:pic>
      <p:pic>
        <p:nvPicPr>
          <p:cNvPr id="4" name="Рисунок 3" descr="C:\Users\FIT\Desktop\598367-STEM\Мониторинг 20 июня\stem_logo52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61669"/>
            <a:ext cx="1022350" cy="409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1625" y="556578"/>
            <a:ext cx="1195387" cy="56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64766" y="207070"/>
            <a:ext cx="6543040" cy="136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dirty="0" err="1"/>
              <a:t>Неліктен</a:t>
            </a:r>
            <a:r>
              <a:rPr lang="ru-RU" dirty="0"/>
              <a:t> </a:t>
            </a:r>
            <a:r>
              <a:rPr lang="ru-RU" dirty="0" err="1"/>
              <a:t>көп</a:t>
            </a:r>
            <a:r>
              <a:rPr lang="ru-RU" dirty="0"/>
              <a:t> </a:t>
            </a:r>
            <a:r>
              <a:rPr lang="ru-RU" dirty="0" err="1"/>
              <a:t>адамдар</a:t>
            </a:r>
            <a:r>
              <a:rPr lang="ru-RU" dirty="0"/>
              <a:t> </a:t>
            </a:r>
            <a:r>
              <a:rPr lang="en-US" dirty="0"/>
              <a:t>STEM - </a:t>
            </a:r>
            <a:r>
              <a:rPr lang="ru-RU" dirty="0" err="1"/>
              <a:t>ге</a:t>
            </a:r>
            <a:r>
              <a:rPr lang="ru-RU" dirty="0"/>
              <a:t> </a:t>
            </a:r>
            <a:r>
              <a:rPr lang="ru-RU" dirty="0" err="1"/>
              <a:t>бармайды</a:t>
            </a:r>
            <a:r>
              <a:rPr lang="ru-RU" dirty="0"/>
              <a:t>?</a:t>
            </a:r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1219200" y="1828800"/>
            <a:ext cx="7835265" cy="31367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EDEBE0"/>
              </a:buClr>
              <a:buChar char="•"/>
              <a:tabLst>
                <a:tab pos="354965" algn="l"/>
                <a:tab pos="355600" algn="l"/>
              </a:tabLst>
            </a:pPr>
            <a:r>
              <a:rPr lang="ru-RU" dirty="0">
                <a:latin typeface="Arial MT"/>
                <a:cs typeface="Arial MT"/>
              </a:rPr>
              <a:t>АҚШ-та </a:t>
            </a:r>
            <a:r>
              <a:rPr lang="ru-RU" dirty="0" err="1">
                <a:latin typeface="Arial MT"/>
                <a:cs typeface="Arial MT"/>
              </a:rPr>
              <a:t>бізде</a:t>
            </a:r>
            <a:r>
              <a:rPr lang="ru-RU" dirty="0">
                <a:latin typeface="Arial MT"/>
                <a:cs typeface="Arial MT"/>
              </a:rPr>
              <a:t> математика </a:t>
            </a:r>
            <a:r>
              <a:rPr lang="ru-RU" dirty="0" err="1">
                <a:latin typeface="Arial MT"/>
                <a:cs typeface="Arial MT"/>
              </a:rPr>
              <a:t>туралы</a:t>
            </a:r>
            <a:r>
              <a:rPr lang="ru-RU" dirty="0">
                <a:latin typeface="Arial MT"/>
                <a:cs typeface="Arial MT"/>
              </a:rPr>
              <a:t> </a:t>
            </a:r>
            <a:r>
              <a:rPr lang="ru-RU" dirty="0" err="1">
                <a:latin typeface="Arial MT"/>
                <a:cs typeface="Arial MT"/>
              </a:rPr>
              <a:t>бұрмаланған</a:t>
            </a:r>
            <a:r>
              <a:rPr lang="ru-RU" dirty="0">
                <a:latin typeface="Arial MT"/>
                <a:cs typeface="Arial MT"/>
              </a:rPr>
              <a:t> </a:t>
            </a:r>
            <a:r>
              <a:rPr lang="ru-RU" dirty="0" err="1">
                <a:latin typeface="Arial MT"/>
                <a:cs typeface="Arial MT"/>
              </a:rPr>
              <a:t>түсінік</a:t>
            </a:r>
            <a:r>
              <a:rPr lang="ru-RU" dirty="0">
                <a:latin typeface="Arial MT"/>
                <a:cs typeface="Arial MT"/>
              </a:rPr>
              <a:t> бар </a:t>
            </a:r>
            <a:r>
              <a:rPr lang="ru-RU" dirty="0" err="1">
                <a:latin typeface="Arial MT"/>
                <a:cs typeface="Arial MT"/>
              </a:rPr>
              <a:t>және</a:t>
            </a:r>
            <a:r>
              <a:rPr lang="ru-RU" dirty="0">
                <a:latin typeface="Arial MT"/>
                <a:cs typeface="Arial MT"/>
              </a:rPr>
              <a:t> </a:t>
            </a:r>
            <a:r>
              <a:rPr lang="ru-RU" dirty="0" err="1">
                <a:latin typeface="Arial MT"/>
                <a:cs typeface="Arial MT"/>
              </a:rPr>
              <a:t>біз</a:t>
            </a:r>
            <a:r>
              <a:rPr lang="ru-RU" dirty="0">
                <a:latin typeface="Arial MT"/>
                <a:cs typeface="Arial MT"/>
              </a:rPr>
              <a:t> оны </a:t>
            </a:r>
            <a:r>
              <a:rPr lang="ru-RU" dirty="0" err="1">
                <a:latin typeface="Arial MT"/>
                <a:cs typeface="Arial MT"/>
              </a:rPr>
              <a:t>жақсы</a:t>
            </a:r>
            <a:r>
              <a:rPr lang="ru-RU" dirty="0">
                <a:latin typeface="Arial MT"/>
                <a:cs typeface="Arial MT"/>
              </a:rPr>
              <a:t> </a:t>
            </a:r>
            <a:r>
              <a:rPr lang="ru-RU" dirty="0" err="1">
                <a:latin typeface="Arial MT"/>
                <a:cs typeface="Arial MT"/>
              </a:rPr>
              <a:t>үйретпейміз</a:t>
            </a:r>
            <a:r>
              <a:rPr lang="ru-RU" dirty="0">
                <a:latin typeface="Arial MT"/>
                <a:cs typeface="Arial MT"/>
              </a:rPr>
              <a:t>.</a:t>
            </a:r>
          </a:p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EDEBE0"/>
              </a:buClr>
              <a:buChar char="•"/>
              <a:tabLst>
                <a:tab pos="354965" algn="l"/>
                <a:tab pos="355600" algn="l"/>
              </a:tabLst>
            </a:pPr>
            <a:r>
              <a:rPr lang="ru-RU" dirty="0">
                <a:latin typeface="Arial MT"/>
                <a:cs typeface="Arial MT"/>
              </a:rPr>
              <a:t>Математика-</a:t>
            </a:r>
            <a:r>
              <a:rPr lang="ru-RU" dirty="0" err="1">
                <a:latin typeface="Arial MT"/>
                <a:cs typeface="Arial MT"/>
              </a:rPr>
              <a:t>бұл</a:t>
            </a:r>
            <a:r>
              <a:rPr lang="ru-RU" dirty="0">
                <a:latin typeface="Arial MT"/>
                <a:cs typeface="Arial MT"/>
              </a:rPr>
              <a:t> </a:t>
            </a:r>
            <a:r>
              <a:rPr lang="ru-RU" dirty="0" err="1">
                <a:latin typeface="Arial MT"/>
                <a:cs typeface="Arial MT"/>
              </a:rPr>
              <a:t>тіл</a:t>
            </a:r>
            <a:r>
              <a:rPr lang="ru-RU" dirty="0">
                <a:latin typeface="Arial MT"/>
                <a:cs typeface="Arial MT"/>
              </a:rPr>
              <a:t>, </a:t>
            </a:r>
            <a:r>
              <a:rPr lang="ru-RU" dirty="0" err="1">
                <a:latin typeface="Arial MT"/>
                <a:cs typeface="Arial MT"/>
              </a:rPr>
              <a:t>ғылым</a:t>
            </a:r>
            <a:r>
              <a:rPr lang="ru-RU" dirty="0">
                <a:latin typeface="Arial MT"/>
                <a:cs typeface="Arial MT"/>
              </a:rPr>
              <a:t> </a:t>
            </a:r>
            <a:r>
              <a:rPr lang="ru-RU" dirty="0" err="1">
                <a:latin typeface="Arial MT"/>
                <a:cs typeface="Arial MT"/>
              </a:rPr>
              <a:t>тілі</a:t>
            </a:r>
            <a:r>
              <a:rPr lang="ru-RU" dirty="0">
                <a:latin typeface="Arial MT"/>
                <a:cs typeface="Arial MT"/>
              </a:rPr>
              <a:t>.</a:t>
            </a:r>
          </a:p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EDEBE0"/>
              </a:buClr>
              <a:buChar char="•"/>
              <a:tabLst>
                <a:tab pos="354965" algn="l"/>
                <a:tab pos="355600" algn="l"/>
              </a:tabLst>
            </a:pPr>
            <a:r>
              <a:rPr lang="ru-RU" dirty="0" err="1">
                <a:latin typeface="Arial MT"/>
                <a:cs typeface="Arial MT"/>
              </a:rPr>
              <a:t>Ғалымдар</a:t>
            </a:r>
            <a:r>
              <a:rPr lang="ru-RU" dirty="0">
                <a:latin typeface="Arial MT"/>
                <a:cs typeface="Arial MT"/>
              </a:rPr>
              <a:t> </a:t>
            </a:r>
            <a:r>
              <a:rPr lang="ru-RU" dirty="0" err="1">
                <a:latin typeface="Arial MT"/>
                <a:cs typeface="Arial MT"/>
              </a:rPr>
              <a:t>математиканы</a:t>
            </a:r>
            <a:r>
              <a:rPr lang="ru-RU" dirty="0">
                <a:latin typeface="Arial MT"/>
                <a:cs typeface="Arial MT"/>
              </a:rPr>
              <a:t> журналист </a:t>
            </a:r>
            <a:r>
              <a:rPr lang="ru-RU" dirty="0" err="1">
                <a:latin typeface="Arial MT"/>
                <a:cs typeface="Arial MT"/>
              </a:rPr>
              <a:t>алфавитті</a:t>
            </a:r>
            <a:r>
              <a:rPr lang="ru-RU" dirty="0">
                <a:latin typeface="Arial MT"/>
                <a:cs typeface="Arial MT"/>
              </a:rPr>
              <a:t> </a:t>
            </a:r>
            <a:r>
              <a:rPr lang="ru-RU" dirty="0" err="1">
                <a:latin typeface="Arial MT"/>
                <a:cs typeface="Arial MT"/>
              </a:rPr>
              <a:t>қалай</a:t>
            </a:r>
            <a:r>
              <a:rPr lang="ru-RU" dirty="0">
                <a:latin typeface="Arial MT"/>
                <a:cs typeface="Arial MT"/>
              </a:rPr>
              <a:t> </a:t>
            </a:r>
            <a:r>
              <a:rPr lang="ru-RU" dirty="0" err="1">
                <a:latin typeface="Arial MT"/>
                <a:cs typeface="Arial MT"/>
              </a:rPr>
              <a:t>қолданса</a:t>
            </a:r>
            <a:r>
              <a:rPr lang="ru-RU" dirty="0">
                <a:latin typeface="Arial MT"/>
                <a:cs typeface="Arial MT"/>
              </a:rPr>
              <a:t>, </a:t>
            </a:r>
            <a:r>
              <a:rPr lang="ru-RU" dirty="0" err="1">
                <a:latin typeface="Arial MT"/>
                <a:cs typeface="Arial MT"/>
              </a:rPr>
              <a:t>солай</a:t>
            </a:r>
            <a:r>
              <a:rPr lang="ru-RU" dirty="0">
                <a:latin typeface="Arial MT"/>
                <a:cs typeface="Arial MT"/>
              </a:rPr>
              <a:t> </a:t>
            </a:r>
            <a:r>
              <a:rPr lang="ru-RU" dirty="0" err="1">
                <a:latin typeface="Arial MT"/>
                <a:cs typeface="Arial MT"/>
              </a:rPr>
              <a:t>қолданады</a:t>
            </a:r>
            <a:r>
              <a:rPr lang="ru-RU" dirty="0">
                <a:latin typeface="Arial MT"/>
                <a:cs typeface="Arial MT"/>
              </a:rPr>
              <a:t>. </a:t>
            </a:r>
            <a:r>
              <a:rPr lang="ru-RU" dirty="0" err="1">
                <a:latin typeface="Arial MT"/>
                <a:cs typeface="Arial MT"/>
              </a:rPr>
              <a:t>Бұл</a:t>
            </a:r>
            <a:r>
              <a:rPr lang="ru-RU" dirty="0">
                <a:latin typeface="Arial MT"/>
                <a:cs typeface="Arial MT"/>
              </a:rPr>
              <a:t> </a:t>
            </a:r>
            <a:r>
              <a:rPr lang="ru-RU" dirty="0" err="1">
                <a:latin typeface="Arial MT"/>
                <a:cs typeface="Arial MT"/>
              </a:rPr>
              <a:t>құрал</a:t>
            </a:r>
            <a:r>
              <a:rPr lang="ru-RU" dirty="0">
                <a:latin typeface="Arial MT"/>
                <a:cs typeface="Arial MT"/>
              </a:rPr>
              <a:t>.</a:t>
            </a:r>
          </a:p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EDEBE0"/>
              </a:buClr>
              <a:buChar char="•"/>
              <a:tabLst>
                <a:tab pos="354965" algn="l"/>
                <a:tab pos="355600" algn="l"/>
              </a:tabLst>
            </a:pPr>
            <a:r>
              <a:rPr lang="ru-RU" dirty="0">
                <a:latin typeface="Arial MT"/>
                <a:cs typeface="Arial MT"/>
              </a:rPr>
              <a:t>Орта </a:t>
            </a:r>
            <a:r>
              <a:rPr lang="ru-RU" dirty="0" err="1">
                <a:latin typeface="Arial MT"/>
                <a:cs typeface="Arial MT"/>
              </a:rPr>
              <a:t>мектепте</a:t>
            </a:r>
            <a:r>
              <a:rPr lang="ru-RU" dirty="0">
                <a:latin typeface="Arial MT"/>
                <a:cs typeface="Arial MT"/>
              </a:rPr>
              <a:t> математика </a:t>
            </a:r>
            <a:r>
              <a:rPr lang="ru-RU" dirty="0" err="1">
                <a:latin typeface="Arial MT"/>
                <a:cs typeface="Arial MT"/>
              </a:rPr>
              <a:t>немесе</a:t>
            </a:r>
            <a:r>
              <a:rPr lang="ru-RU" dirty="0">
                <a:latin typeface="Arial MT"/>
                <a:cs typeface="Arial MT"/>
              </a:rPr>
              <a:t> </a:t>
            </a:r>
            <a:r>
              <a:rPr lang="ru-RU" dirty="0" err="1">
                <a:latin typeface="Arial MT"/>
                <a:cs typeface="Arial MT"/>
              </a:rPr>
              <a:t>жаратылыстану</a:t>
            </a:r>
            <a:r>
              <a:rPr lang="ru-RU" dirty="0">
                <a:latin typeface="Arial MT"/>
                <a:cs typeface="Arial MT"/>
              </a:rPr>
              <a:t> </a:t>
            </a:r>
            <a:r>
              <a:rPr lang="ru-RU" dirty="0" err="1">
                <a:latin typeface="Arial MT"/>
                <a:cs typeface="Arial MT"/>
              </a:rPr>
              <a:t>пәндеріне</a:t>
            </a:r>
            <a:r>
              <a:rPr lang="ru-RU" dirty="0">
                <a:latin typeface="Arial MT"/>
                <a:cs typeface="Arial MT"/>
              </a:rPr>
              <a:t> </a:t>
            </a:r>
            <a:r>
              <a:rPr lang="ru-RU" dirty="0" err="1">
                <a:latin typeface="Arial MT"/>
                <a:cs typeface="Arial MT"/>
              </a:rPr>
              <a:t>маманданған</a:t>
            </a:r>
            <a:r>
              <a:rPr lang="ru-RU" dirty="0">
                <a:latin typeface="Arial MT"/>
                <a:cs typeface="Arial MT"/>
              </a:rPr>
              <a:t> математика </a:t>
            </a:r>
            <a:r>
              <a:rPr lang="ru-RU" dirty="0" err="1">
                <a:latin typeface="Arial MT"/>
                <a:cs typeface="Arial MT"/>
              </a:rPr>
              <a:t>мұғалімдері</a:t>
            </a:r>
            <a:r>
              <a:rPr lang="ru-RU" dirty="0">
                <a:latin typeface="Arial MT"/>
                <a:cs typeface="Arial MT"/>
              </a:rPr>
              <a:t> </a:t>
            </a:r>
            <a:r>
              <a:rPr lang="ru-RU" dirty="0" err="1">
                <a:latin typeface="Arial MT"/>
                <a:cs typeface="Arial MT"/>
              </a:rPr>
              <a:t>жеткіліксіз</a:t>
            </a:r>
            <a:r>
              <a:rPr lang="ru-RU" dirty="0">
                <a:latin typeface="Arial MT"/>
                <a:cs typeface="Arial MT"/>
              </a:rPr>
              <a:t>.</a:t>
            </a:r>
          </a:p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EDEBE0"/>
              </a:buClr>
              <a:buChar char="•"/>
              <a:tabLst>
                <a:tab pos="354965" algn="l"/>
                <a:tab pos="355600" algn="l"/>
              </a:tabLst>
            </a:pPr>
            <a:r>
              <a:rPr lang="ru-RU" dirty="0" err="1">
                <a:latin typeface="Arial MT"/>
                <a:cs typeface="Arial MT"/>
              </a:rPr>
              <a:t>Санау</a:t>
            </a:r>
            <a:r>
              <a:rPr lang="ru-RU" dirty="0">
                <a:latin typeface="Arial MT"/>
                <a:cs typeface="Arial MT"/>
              </a:rPr>
              <a:t> </a:t>
            </a:r>
            <a:r>
              <a:rPr lang="ru-RU" dirty="0" err="1">
                <a:latin typeface="Arial MT"/>
                <a:cs typeface="Arial MT"/>
              </a:rPr>
              <a:t>үшін</a:t>
            </a:r>
            <a:r>
              <a:rPr lang="ru-RU" dirty="0">
                <a:latin typeface="Arial MT"/>
                <a:cs typeface="Arial MT"/>
              </a:rPr>
              <a:t> </a:t>
            </a:r>
            <a:r>
              <a:rPr lang="ru-RU" dirty="0" err="1">
                <a:latin typeface="Arial MT"/>
                <a:cs typeface="Arial MT"/>
              </a:rPr>
              <a:t>Сіз</a:t>
            </a:r>
            <a:r>
              <a:rPr lang="ru-RU" dirty="0">
                <a:latin typeface="Arial MT"/>
                <a:cs typeface="Arial MT"/>
              </a:rPr>
              <a:t> "</a:t>
            </a:r>
            <a:r>
              <a:rPr lang="ru-RU" dirty="0" err="1">
                <a:latin typeface="Arial MT"/>
                <a:cs typeface="Arial MT"/>
              </a:rPr>
              <a:t>дарынды</a:t>
            </a:r>
            <a:r>
              <a:rPr lang="ru-RU" dirty="0">
                <a:latin typeface="Arial MT"/>
                <a:cs typeface="Arial MT"/>
              </a:rPr>
              <a:t>" </a:t>
            </a:r>
            <a:r>
              <a:rPr lang="ru-RU" dirty="0" err="1">
                <a:latin typeface="Arial MT"/>
                <a:cs typeface="Arial MT"/>
              </a:rPr>
              <a:t>болуыңыз</a:t>
            </a:r>
            <a:r>
              <a:rPr lang="ru-RU" dirty="0">
                <a:latin typeface="Arial MT"/>
                <a:cs typeface="Arial MT"/>
              </a:rPr>
              <a:t> </a:t>
            </a:r>
            <a:r>
              <a:rPr lang="ru-RU" dirty="0" err="1">
                <a:latin typeface="Arial MT"/>
                <a:cs typeface="Arial MT"/>
              </a:rPr>
              <a:t>керек</a:t>
            </a:r>
            <a:r>
              <a:rPr lang="ru-RU" dirty="0">
                <a:latin typeface="Arial MT"/>
                <a:cs typeface="Arial MT"/>
              </a:rPr>
              <a:t> </a:t>
            </a:r>
            <a:r>
              <a:rPr lang="ru-RU" dirty="0" err="1">
                <a:latin typeface="Arial MT"/>
                <a:cs typeface="Arial MT"/>
              </a:rPr>
              <a:t>деп</a:t>
            </a:r>
            <a:r>
              <a:rPr lang="ru-RU" dirty="0">
                <a:latin typeface="Arial MT"/>
                <a:cs typeface="Arial MT"/>
              </a:rPr>
              <a:t> </a:t>
            </a:r>
            <a:r>
              <a:rPr lang="ru-RU" dirty="0" err="1">
                <a:latin typeface="Arial MT"/>
                <a:cs typeface="Arial MT"/>
              </a:rPr>
              <a:t>санаймыз</a:t>
            </a:r>
            <a:r>
              <a:rPr lang="ru-RU" dirty="0">
                <a:latin typeface="Arial MT"/>
                <a:cs typeface="Arial MT"/>
              </a:rPr>
              <a:t>.</a:t>
            </a:r>
          </a:p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EDEBE0"/>
              </a:buClr>
              <a:buChar char="•"/>
              <a:tabLst>
                <a:tab pos="354965" algn="l"/>
                <a:tab pos="355600" algn="l"/>
              </a:tabLst>
            </a:pPr>
            <a:r>
              <a:rPr lang="ru-RU" dirty="0" err="1">
                <a:latin typeface="Arial MT"/>
                <a:cs typeface="Arial MT"/>
              </a:rPr>
              <a:t>Бұл</a:t>
            </a:r>
            <a:r>
              <a:rPr lang="ru-RU" dirty="0">
                <a:latin typeface="Arial MT"/>
                <a:cs typeface="Arial MT"/>
              </a:rPr>
              <a:t> </a:t>
            </a:r>
            <a:r>
              <a:rPr lang="ru-RU" dirty="0" err="1">
                <a:latin typeface="Arial MT"/>
                <a:cs typeface="Arial MT"/>
              </a:rPr>
              <a:t>үшін</a:t>
            </a:r>
            <a:r>
              <a:rPr lang="ru-RU" dirty="0">
                <a:latin typeface="Arial MT"/>
                <a:cs typeface="Arial MT"/>
              </a:rPr>
              <a:t> </a:t>
            </a:r>
            <a:r>
              <a:rPr lang="ru-RU" dirty="0" err="1">
                <a:latin typeface="Arial MT"/>
                <a:cs typeface="Arial MT"/>
              </a:rPr>
              <a:t>жұмыс</a:t>
            </a:r>
            <a:r>
              <a:rPr lang="ru-RU" dirty="0">
                <a:latin typeface="Arial MT"/>
                <a:cs typeface="Arial MT"/>
              </a:rPr>
              <a:t> </a:t>
            </a:r>
            <a:r>
              <a:rPr lang="ru-RU" dirty="0" err="1">
                <a:latin typeface="Arial MT"/>
                <a:cs typeface="Arial MT"/>
              </a:rPr>
              <a:t>істеу</a:t>
            </a:r>
            <a:r>
              <a:rPr lang="ru-RU" dirty="0">
                <a:latin typeface="Arial MT"/>
                <a:cs typeface="Arial MT"/>
              </a:rPr>
              <a:t> </a:t>
            </a:r>
            <a:r>
              <a:rPr lang="ru-RU" dirty="0" err="1">
                <a:latin typeface="Arial MT"/>
                <a:cs typeface="Arial MT"/>
              </a:rPr>
              <a:t>әлдеқайда</a:t>
            </a:r>
            <a:r>
              <a:rPr lang="ru-RU" dirty="0">
                <a:latin typeface="Arial MT"/>
                <a:cs typeface="Arial MT"/>
              </a:rPr>
              <a:t> </a:t>
            </a:r>
            <a:r>
              <a:rPr lang="ru-RU" dirty="0" err="1">
                <a:latin typeface="Arial MT"/>
                <a:cs typeface="Arial MT"/>
              </a:rPr>
              <a:t>маңызды</a:t>
            </a:r>
            <a:r>
              <a:rPr lang="ru-RU" dirty="0">
                <a:latin typeface="Arial MT"/>
                <a:cs typeface="Arial MT"/>
              </a:rPr>
              <a:t> </a:t>
            </a:r>
            <a:r>
              <a:rPr lang="ru-RU" dirty="0" err="1">
                <a:latin typeface="Arial MT"/>
                <a:cs typeface="Arial MT"/>
              </a:rPr>
              <a:t>болып</a:t>
            </a:r>
            <a:r>
              <a:rPr lang="ru-RU" dirty="0">
                <a:latin typeface="Arial MT"/>
                <a:cs typeface="Arial MT"/>
              </a:rPr>
              <a:t> </a:t>
            </a:r>
            <a:r>
              <a:rPr lang="ru-RU" dirty="0" err="1">
                <a:latin typeface="Arial MT"/>
                <a:cs typeface="Arial MT"/>
              </a:rPr>
              <a:t>шығады</a:t>
            </a:r>
            <a:r>
              <a:rPr lang="ru-RU" dirty="0">
                <a:latin typeface="Arial MT"/>
                <a:cs typeface="Arial MT"/>
              </a:rPr>
              <a:t>.</a:t>
            </a:r>
          </a:p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EDEBE0"/>
              </a:buClr>
              <a:buChar char="•"/>
              <a:tabLst>
                <a:tab pos="354965" algn="l"/>
                <a:tab pos="355600" algn="l"/>
              </a:tabLst>
            </a:pPr>
            <a:r>
              <a:rPr lang="ru-RU" dirty="0" err="1">
                <a:latin typeface="Arial MT"/>
                <a:cs typeface="Arial MT"/>
              </a:rPr>
              <a:t>Сіз</a:t>
            </a:r>
            <a:r>
              <a:rPr lang="ru-RU" dirty="0">
                <a:latin typeface="Arial MT"/>
                <a:cs typeface="Arial MT"/>
              </a:rPr>
              <a:t> футбол </a:t>
            </a:r>
            <a:r>
              <a:rPr lang="ru-RU" dirty="0" err="1">
                <a:latin typeface="Arial MT"/>
                <a:cs typeface="Arial MT"/>
              </a:rPr>
              <a:t>добын</a:t>
            </a:r>
            <a:r>
              <a:rPr lang="ru-RU" dirty="0">
                <a:latin typeface="Arial MT"/>
                <a:cs typeface="Arial MT"/>
              </a:rPr>
              <a:t> </a:t>
            </a:r>
            <a:r>
              <a:rPr lang="ru-RU" dirty="0" err="1">
                <a:latin typeface="Arial MT"/>
                <a:cs typeface="Arial MT"/>
              </a:rPr>
              <a:t>бірінші</a:t>
            </a:r>
            <a:r>
              <a:rPr lang="ru-RU" dirty="0">
                <a:latin typeface="Arial MT"/>
                <a:cs typeface="Arial MT"/>
              </a:rPr>
              <a:t> </a:t>
            </a:r>
            <a:r>
              <a:rPr lang="ru-RU" dirty="0" err="1">
                <a:latin typeface="Arial MT"/>
                <a:cs typeface="Arial MT"/>
              </a:rPr>
              <a:t>рет</a:t>
            </a:r>
            <a:r>
              <a:rPr lang="ru-RU" dirty="0">
                <a:latin typeface="Arial MT"/>
                <a:cs typeface="Arial MT"/>
              </a:rPr>
              <a:t> </a:t>
            </a:r>
            <a:r>
              <a:rPr lang="ru-RU" dirty="0" err="1">
                <a:latin typeface="Arial MT"/>
                <a:cs typeface="Arial MT"/>
              </a:rPr>
              <a:t>жақсы</a:t>
            </a:r>
            <a:r>
              <a:rPr lang="ru-RU" dirty="0">
                <a:latin typeface="Arial MT"/>
                <a:cs typeface="Arial MT"/>
              </a:rPr>
              <a:t> </a:t>
            </a:r>
            <a:r>
              <a:rPr lang="ru-RU" dirty="0" err="1">
                <a:latin typeface="Arial MT"/>
                <a:cs typeface="Arial MT"/>
              </a:rPr>
              <a:t>ұра</a:t>
            </a:r>
            <a:r>
              <a:rPr lang="ru-RU" dirty="0">
                <a:latin typeface="Arial MT"/>
                <a:cs typeface="Arial MT"/>
              </a:rPr>
              <a:t> </a:t>
            </a:r>
            <a:r>
              <a:rPr lang="ru-RU" dirty="0" err="1">
                <a:latin typeface="Arial MT"/>
                <a:cs typeface="Arial MT"/>
              </a:rPr>
              <a:t>алдыңыз</a:t>
            </a:r>
            <a:r>
              <a:rPr lang="ru-RU" dirty="0">
                <a:latin typeface="Arial MT"/>
                <a:cs typeface="Arial MT"/>
              </a:rPr>
              <a:t> ба? </a:t>
            </a:r>
            <a:r>
              <a:rPr sz="1800" spc="-5" dirty="0" smtClean="0">
                <a:solidFill>
                  <a:srgbClr val="FFFFFF"/>
                </a:solidFill>
                <a:latin typeface="Arial MT"/>
                <a:cs typeface="Arial MT"/>
              </a:rPr>
              <a:t>Did</a:t>
            </a:r>
            <a:r>
              <a:rPr sz="1800" spc="5" dirty="0" smtClean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you</a:t>
            </a:r>
            <a:r>
              <a:rPr sz="18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give</a:t>
            </a:r>
            <a:r>
              <a:rPr sz="1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up?</a:t>
            </a:r>
            <a:endParaRPr sz="1800" dirty="0">
              <a:latin typeface="Arial MT"/>
              <a:cs typeface="Arial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0600" y="545624"/>
            <a:ext cx="7615427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dirty="0"/>
              <a:t>STEM </a:t>
            </a:r>
            <a:r>
              <a:rPr lang="ru-RU" dirty="0" err="1"/>
              <a:t>мансабы</a:t>
            </a:r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307340" y="1173226"/>
            <a:ext cx="7630795" cy="542520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300" b="1" spc="-5" dirty="0" err="1">
                <a:latin typeface="Arial"/>
                <a:cs typeface="Arial"/>
              </a:rPr>
              <a:t>Икемді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жұмыс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кестесінің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мүмкіндігі</a:t>
            </a:r>
            <a:r>
              <a:rPr lang="ru-RU" sz="2300" b="1" spc="-5" dirty="0">
                <a:latin typeface="Arial"/>
                <a:cs typeface="Arial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300" b="1" spc="-5" dirty="0" err="1">
                <a:latin typeface="Arial"/>
                <a:cs typeface="Arial"/>
              </a:rPr>
              <a:t>Сіз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жобалармен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жұмыс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істей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бастайсыз</a:t>
            </a:r>
            <a:r>
              <a:rPr lang="ru-RU" sz="2300" b="1" spc="-5" dirty="0">
                <a:latin typeface="Arial"/>
                <a:cs typeface="Arial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300" b="1" spc="-5" dirty="0" err="1">
                <a:latin typeface="Arial"/>
                <a:cs typeface="Arial"/>
              </a:rPr>
              <a:t>Сізге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шығармашылық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инстинкттеріңіз</a:t>
            </a:r>
            <a:r>
              <a:rPr lang="ru-RU" sz="2300" b="1" spc="-5" dirty="0">
                <a:latin typeface="Arial"/>
                <a:cs typeface="Arial"/>
              </a:rPr>
              <a:t> бен </a:t>
            </a:r>
            <a:r>
              <a:rPr lang="ru-RU" sz="2300" b="1" spc="-5" dirty="0" err="1">
                <a:latin typeface="Arial"/>
                <a:cs typeface="Arial"/>
              </a:rPr>
              <a:t>қызығушылықтарыңыз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қажет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болуы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мүмкін</a:t>
            </a:r>
            <a:r>
              <a:rPr lang="ru-RU" sz="2300" b="1" spc="-5" dirty="0">
                <a:latin typeface="Arial"/>
                <a:cs typeface="Arial"/>
              </a:rPr>
              <a:t>!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300" b="1" spc="-5" dirty="0" err="1">
                <a:latin typeface="Arial"/>
                <a:cs typeface="Arial"/>
              </a:rPr>
              <a:t>Сіз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қоғамның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дамуына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өз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үлесіңізді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қосасыз</a:t>
            </a:r>
            <a:r>
              <a:rPr lang="ru-RU" sz="2300" b="1" spc="-5" dirty="0">
                <a:latin typeface="Arial"/>
                <a:cs typeface="Arial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300" b="1" spc="-5" dirty="0" err="1">
                <a:latin typeface="Arial"/>
                <a:cs typeface="Arial"/>
              </a:rPr>
              <a:t>Материалдық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немесе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материалдық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емес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болуы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мүмкін</a:t>
            </a:r>
            <a:endParaRPr lang="ru-RU" sz="2300" b="1" spc="-5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300" b="1" spc="-5" dirty="0" err="1">
                <a:latin typeface="Arial"/>
                <a:cs typeface="Arial"/>
              </a:rPr>
              <a:t>Күрделі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мәселені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ашудың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немесе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 smtClean="0">
                <a:latin typeface="Arial"/>
                <a:cs typeface="Arial"/>
              </a:rPr>
              <a:t>шешу</a:t>
            </a:r>
            <a:r>
              <a:rPr lang="ru-RU" sz="2300" b="1" spc="-5" dirty="0" smtClean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қуанышы</a:t>
            </a:r>
            <a:r>
              <a:rPr lang="ru-RU" sz="2300" b="1" spc="-5" dirty="0">
                <a:latin typeface="Arial"/>
                <a:cs typeface="Arial"/>
              </a:rPr>
              <a:t>. </a:t>
            </a:r>
            <a:r>
              <a:rPr lang="ru-RU" sz="2300" b="1" spc="-5" dirty="0" err="1">
                <a:latin typeface="Arial"/>
                <a:cs typeface="Arial"/>
              </a:rPr>
              <a:t>Сіз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шынымен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күрделі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құралдармен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жұмыс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жасай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аласыз</a:t>
            </a:r>
            <a:r>
              <a:rPr lang="ru-RU" sz="2300" b="1" spc="-5" dirty="0">
                <a:latin typeface="Arial"/>
                <a:cs typeface="Arial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300" b="1" spc="-5" dirty="0" err="1">
                <a:latin typeface="Arial"/>
                <a:cs typeface="Arial"/>
              </a:rPr>
              <a:t>Егер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сіз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сәтсіздікке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ұшырасаңыз</a:t>
            </a:r>
            <a:r>
              <a:rPr lang="ru-RU" sz="2300" b="1" spc="-5" dirty="0">
                <a:latin typeface="Arial"/>
                <a:cs typeface="Arial"/>
              </a:rPr>
              <a:t>, </a:t>
            </a:r>
            <a:r>
              <a:rPr lang="ru-RU" sz="2300" b="1" spc="-5" dirty="0" err="1">
                <a:latin typeface="Arial"/>
                <a:cs typeface="Arial"/>
              </a:rPr>
              <a:t>тіпті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бірнеше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рет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болса</a:t>
            </a:r>
            <a:r>
              <a:rPr lang="ru-RU" sz="2300" b="1" spc="-5" dirty="0">
                <a:latin typeface="Arial"/>
                <a:cs typeface="Arial"/>
              </a:rPr>
              <a:t> да, </a:t>
            </a:r>
            <a:r>
              <a:rPr lang="ru-RU" sz="2300" b="1" spc="-5" dirty="0" err="1">
                <a:latin typeface="Arial"/>
                <a:cs typeface="Arial"/>
              </a:rPr>
              <a:t>жақсы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екенін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 smtClean="0">
                <a:latin typeface="Arial"/>
                <a:cs typeface="Arial"/>
              </a:rPr>
              <a:t>түсініңіз</a:t>
            </a:r>
            <a:r>
              <a:rPr lang="ru-RU" sz="2300" b="1" spc="-5" dirty="0" smtClean="0">
                <a:latin typeface="Arial"/>
                <a:cs typeface="Arial"/>
              </a:rPr>
              <a:t> </a:t>
            </a:r>
            <a:r>
              <a:rPr lang="ru-RU" sz="2300" b="1" spc="-5" dirty="0" err="1" smtClean="0">
                <a:latin typeface="Arial"/>
                <a:cs typeface="Arial"/>
              </a:rPr>
              <a:t>оған</a:t>
            </a:r>
            <a:r>
              <a:rPr lang="ru-RU" sz="2300" b="1" spc="-5" dirty="0" smtClean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дұрыс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қараңыз</a:t>
            </a:r>
            <a:r>
              <a:rPr lang="ru-RU" sz="2300" b="1" spc="-5" dirty="0">
                <a:latin typeface="Arial"/>
                <a:cs typeface="Arial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300" b="1" spc="-5" dirty="0" err="1">
                <a:latin typeface="Arial"/>
                <a:cs typeface="Arial"/>
              </a:rPr>
              <a:t>Бұл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сіздің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сенімділігіңіз</a:t>
            </a:r>
            <a:r>
              <a:rPr lang="ru-RU" sz="2300" b="1" spc="-5" dirty="0">
                <a:latin typeface="Arial"/>
                <a:cs typeface="Arial"/>
              </a:rPr>
              <a:t> бен </a:t>
            </a:r>
            <a:r>
              <a:rPr lang="ru-RU" sz="2300" b="1" spc="-5" dirty="0" err="1">
                <a:latin typeface="Arial"/>
                <a:cs typeface="Arial"/>
              </a:rPr>
              <a:t>өміршеңдігіңізді</a:t>
            </a:r>
            <a:r>
              <a:rPr lang="ru-RU" sz="2300" b="1" spc="-5" dirty="0">
                <a:latin typeface="Arial"/>
                <a:cs typeface="Arial"/>
              </a:rPr>
              <a:t> </a:t>
            </a:r>
            <a:r>
              <a:rPr lang="ru-RU" sz="2300" b="1" spc="-5" dirty="0" err="1">
                <a:latin typeface="Arial"/>
                <a:cs typeface="Arial"/>
              </a:rPr>
              <a:t>арттырады</a:t>
            </a:r>
            <a:r>
              <a:rPr lang="ru-RU" sz="2300" b="1" spc="-5" dirty="0">
                <a:latin typeface="Arial"/>
                <a:cs typeface="Arial"/>
              </a:rPr>
              <a:t>!</a:t>
            </a:r>
            <a:endParaRPr sz="2300" dirty="0">
              <a:latin typeface="Arial MT"/>
              <a:cs typeface="Arial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0" y="1405788"/>
            <a:ext cx="8065134" cy="422084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Discover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what</a:t>
            </a:r>
            <a:r>
              <a:rPr sz="22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Engineering</a:t>
            </a:r>
            <a:r>
              <a:rPr sz="22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22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about</a:t>
            </a:r>
            <a:r>
              <a:rPr sz="22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while 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22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high</a:t>
            </a:r>
            <a:r>
              <a:rPr sz="22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school</a:t>
            </a:r>
            <a:endParaRPr sz="2200" dirty="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530"/>
              </a:spcBef>
              <a:buClr>
                <a:srgbClr val="EDEBE0"/>
              </a:buClr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200" b="1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www.TryEngineering.org</a:t>
            </a:r>
            <a:endParaRPr sz="2200" dirty="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530"/>
              </a:spcBef>
              <a:buClr>
                <a:srgbClr val="EDEBE0"/>
              </a:buClr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2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www.engineeryourlife.org</a:t>
            </a:r>
            <a:endParaRPr sz="2200" dirty="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530"/>
              </a:spcBef>
              <a:buClr>
                <a:srgbClr val="EDEBE0"/>
              </a:buClr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2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http://societyofwomenengineers.swe.org</a:t>
            </a:r>
            <a:endParaRPr sz="2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EDEBE0"/>
              </a:buClr>
              <a:buFont typeface="Arial MT"/>
              <a:buChar char="•"/>
            </a:pPr>
            <a:endParaRPr sz="20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200" b="1" spc="-85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encourage</a:t>
            </a:r>
            <a:r>
              <a:rPr sz="22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students</a:t>
            </a:r>
            <a:r>
              <a:rPr sz="22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2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Color:</a:t>
            </a:r>
            <a:endParaRPr sz="2200" dirty="0">
              <a:latin typeface="Arial"/>
              <a:cs typeface="Arial"/>
            </a:endParaRPr>
          </a:p>
          <a:p>
            <a:pPr marL="299085" marR="302895" indent="-287020">
              <a:lnSpc>
                <a:spcPct val="100000"/>
              </a:lnSpc>
              <a:spcBef>
                <a:spcPts val="530"/>
              </a:spcBef>
              <a:buClr>
                <a:srgbClr val="EDEBE0"/>
              </a:buClr>
              <a:buChar char="•"/>
              <a:tabLst>
                <a:tab pos="299085" algn="l"/>
                <a:tab pos="299720" algn="l"/>
              </a:tabLst>
            </a:pP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Society</a:t>
            </a:r>
            <a:r>
              <a:rPr sz="22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for</a:t>
            </a:r>
            <a:r>
              <a:rPr sz="2200" spc="-1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Advancement</a:t>
            </a:r>
            <a:r>
              <a:rPr sz="2200" spc="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22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Chicanos</a:t>
            </a:r>
            <a:r>
              <a:rPr sz="22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&amp;</a:t>
            </a:r>
            <a:r>
              <a:rPr sz="22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Native</a:t>
            </a:r>
            <a:r>
              <a:rPr sz="2200" spc="-1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Americans</a:t>
            </a:r>
            <a:r>
              <a:rPr sz="22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in </a:t>
            </a:r>
            <a:r>
              <a:rPr sz="2200" spc="-59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Science</a:t>
            </a:r>
            <a:r>
              <a:rPr sz="22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(SACNAS),</a:t>
            </a:r>
            <a:r>
              <a:rPr sz="2200" b="1" spc="3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2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5"/>
              </a:rPr>
              <a:t>www.sacnas.org</a:t>
            </a:r>
            <a:endParaRPr sz="2200" dirty="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530"/>
              </a:spcBef>
              <a:buClr>
                <a:srgbClr val="EDEBE0"/>
              </a:buClr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National</a:t>
            </a:r>
            <a:r>
              <a:rPr sz="22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Society</a:t>
            </a:r>
            <a:r>
              <a:rPr sz="22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2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Black</a:t>
            </a:r>
            <a:r>
              <a:rPr sz="22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Engineers</a:t>
            </a:r>
            <a:r>
              <a:rPr sz="2200" b="1" spc="5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200" b="1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6"/>
              </a:rPr>
              <a:t>www.nsbe.org</a:t>
            </a:r>
            <a:endParaRPr sz="2200" dirty="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530"/>
              </a:spcBef>
              <a:buClr>
                <a:srgbClr val="EDEBE0"/>
              </a:buClr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Society</a:t>
            </a:r>
            <a:r>
              <a:rPr sz="22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2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Hispanic</a:t>
            </a:r>
            <a:r>
              <a:rPr sz="22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Professional</a:t>
            </a:r>
            <a:r>
              <a:rPr sz="22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Engineers</a:t>
            </a:r>
            <a:r>
              <a:rPr sz="2200" b="1" spc="5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2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7"/>
              </a:rPr>
              <a:t>www.shpe.org</a:t>
            </a:r>
            <a:endParaRPr sz="2200" dirty="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530"/>
              </a:spcBef>
              <a:buClr>
                <a:srgbClr val="EDEBE0"/>
              </a:buClr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Black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Data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Processors</a:t>
            </a:r>
            <a:r>
              <a:rPr sz="2200" b="1" spc="2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2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8"/>
              </a:rPr>
              <a:t>www.bdpa.org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Қажетті ресурстар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6800" y="818098"/>
            <a:ext cx="7542657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600" b="1" spc="-5" dirty="0" smtClean="0"/>
              <a:t>STEM</a:t>
            </a:r>
            <a:r>
              <a:rPr lang="kk-KZ" sz="3600" b="1" spc="-5" dirty="0" smtClean="0"/>
              <a:t> дегеніміз не</a:t>
            </a:r>
            <a:r>
              <a:rPr sz="3600" b="1" spc="-5" dirty="0" smtClean="0"/>
              <a:t>?</a:t>
            </a:r>
            <a:endParaRPr sz="3600" b="1"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609600" y="1905000"/>
            <a:ext cx="8153400" cy="340093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spc="-5" dirty="0" err="1" smtClean="0">
                <a:latin typeface="Arial"/>
                <a:cs typeface="Arial"/>
              </a:rPr>
              <a:t>Ғылым, </a:t>
            </a:r>
            <a:r>
              <a:rPr lang="ru-RU" sz="2400" spc="-5" dirty="0" smtClean="0">
                <a:latin typeface="Arial"/>
                <a:cs typeface="Arial"/>
              </a:rPr>
              <a:t>технология, инженерия </a:t>
            </a:r>
            <a:r>
              <a:rPr lang="ru-RU" sz="2400" spc="-5" dirty="0" err="1" smtClean="0">
                <a:latin typeface="Arial"/>
                <a:cs typeface="Arial"/>
              </a:rPr>
              <a:t>және </a:t>
            </a:r>
            <a:r>
              <a:rPr lang="ru-RU" sz="2400" spc="-5" dirty="0" smtClean="0">
                <a:latin typeface="Arial"/>
                <a:cs typeface="Arial"/>
              </a:rPr>
              <a:t>математика!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spc="-5" dirty="0" err="1" smtClean="0">
                <a:latin typeface="Arial"/>
                <a:cs typeface="Arial"/>
              </a:rPr>
              <a:t>Бұл </a:t>
            </a:r>
            <a:r>
              <a:rPr lang="ru-RU" sz="2400" spc="-5" dirty="0" smtClean="0">
                <a:latin typeface="Arial"/>
                <a:cs typeface="Arial"/>
              </a:rPr>
              <a:t>презентация не </a:t>
            </a:r>
            <a:r>
              <a:rPr lang="ru-RU" sz="2400" spc="-5" dirty="0" err="1" smtClean="0">
                <a:latin typeface="Arial"/>
                <a:cs typeface="Arial"/>
              </a:rPr>
              <a:t>туралы</a:t>
            </a:r>
            <a:r>
              <a:rPr lang="ru-RU" sz="2400" spc="-5" dirty="0" smtClean="0">
                <a:latin typeface="Arial"/>
                <a:cs typeface="Arial"/>
              </a:rPr>
              <a:t>?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spc="-5" dirty="0" smtClean="0">
                <a:latin typeface="Arial"/>
                <a:cs typeface="Arial"/>
              </a:rPr>
              <a:t>STEM </a:t>
            </a:r>
            <a:r>
              <a:rPr lang="ru-RU" sz="2400" spc="-5" dirty="0" smtClean="0">
                <a:latin typeface="Arial"/>
                <a:cs typeface="Arial"/>
              </a:rPr>
              <a:t>неге </a:t>
            </a:r>
            <a:r>
              <a:rPr lang="ru-RU" sz="2400" spc="-5" dirty="0" err="1" smtClean="0">
                <a:latin typeface="Arial"/>
                <a:cs typeface="Arial"/>
              </a:rPr>
              <a:t>маңызды</a:t>
            </a:r>
            <a:r>
              <a:rPr lang="ru-RU" sz="2400" spc="-5" dirty="0">
                <a:latin typeface="Arial"/>
                <a:cs typeface="Arial"/>
              </a:rPr>
              <a:t>!</a:t>
            </a:r>
            <a:endParaRPr lang="ru-RU" sz="2400" spc="-5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spc="-5" dirty="0" err="1" smtClean="0">
                <a:latin typeface="Arial"/>
                <a:cs typeface="Arial"/>
              </a:rPr>
              <a:t>Колледждегі</a:t>
            </a:r>
            <a:r>
              <a:rPr lang="ru-RU" sz="2400" spc="-5" dirty="0" smtClean="0">
                <a:latin typeface="Arial"/>
                <a:cs typeface="Arial"/>
              </a:rPr>
              <a:t> </a:t>
            </a:r>
            <a:r>
              <a:rPr lang="en-US" sz="2400" spc="-5" dirty="0" smtClean="0">
                <a:latin typeface="Arial"/>
                <a:cs typeface="Arial"/>
              </a:rPr>
              <a:t>STEM </a:t>
            </a:r>
            <a:r>
              <a:rPr lang="ru-RU" sz="2400" spc="-5" dirty="0" err="1" smtClean="0">
                <a:latin typeface="Arial"/>
                <a:cs typeface="Arial"/>
              </a:rPr>
              <a:t>жоғары мектептен</a:t>
            </a:r>
            <a:r>
              <a:rPr lang="ru-RU" sz="2400" spc="-5" dirty="0" smtClean="0">
                <a:latin typeface="Arial"/>
                <a:cs typeface="Arial"/>
              </a:rPr>
              <a:t> </a:t>
            </a:r>
            <a:r>
              <a:rPr lang="ru-RU" sz="2400" spc="-5" dirty="0" err="1" smtClean="0">
                <a:latin typeface="Arial"/>
                <a:cs typeface="Arial"/>
              </a:rPr>
              <a:t>несімен</a:t>
            </a:r>
            <a:r>
              <a:rPr lang="ru-RU" sz="2400" spc="-5" dirty="0" smtClean="0">
                <a:latin typeface="Arial"/>
                <a:cs typeface="Arial"/>
              </a:rPr>
              <a:t> </a:t>
            </a:r>
            <a:r>
              <a:rPr lang="ru-RU" sz="2400" spc="-5" dirty="0" err="1" smtClean="0">
                <a:latin typeface="Arial"/>
                <a:cs typeface="Arial"/>
              </a:rPr>
              <a:t>ерекшеленеді</a:t>
            </a:r>
            <a:r>
              <a:rPr lang="ru-RU" sz="2400" spc="-5" dirty="0" smtClean="0">
                <a:latin typeface="Arial"/>
                <a:cs typeface="Arial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spc="-5" dirty="0" err="1" smtClean="0">
                <a:latin typeface="Arial"/>
                <a:cs typeface="Arial"/>
              </a:rPr>
              <a:t>Неліктен</a:t>
            </a:r>
            <a:r>
              <a:rPr lang="ru-RU" sz="2400" spc="-5" dirty="0" smtClean="0">
                <a:latin typeface="Arial"/>
                <a:cs typeface="Arial"/>
              </a:rPr>
              <a:t> </a:t>
            </a:r>
            <a:r>
              <a:rPr lang="en-US" sz="2400" spc="-5" dirty="0" smtClean="0">
                <a:latin typeface="Arial"/>
                <a:cs typeface="Arial"/>
              </a:rPr>
              <a:t>STEM-</a:t>
            </a:r>
            <a:r>
              <a:rPr lang="ru-RU" sz="2400" spc="-5" dirty="0" err="1" smtClean="0">
                <a:latin typeface="Arial"/>
                <a:cs typeface="Arial"/>
              </a:rPr>
              <a:t>ге</a:t>
            </a:r>
            <a:r>
              <a:rPr lang="ru-RU" sz="2400" spc="-5" dirty="0" smtClean="0">
                <a:latin typeface="Arial"/>
                <a:cs typeface="Arial"/>
              </a:rPr>
              <a:t> </a:t>
            </a:r>
            <a:r>
              <a:rPr lang="ru-RU" sz="2400" spc="-5" dirty="0" err="1" smtClean="0">
                <a:latin typeface="Arial"/>
                <a:cs typeface="Arial"/>
              </a:rPr>
              <a:t>көп адамдар</a:t>
            </a:r>
            <a:r>
              <a:rPr lang="ru-RU" sz="2400" spc="-5" dirty="0" smtClean="0">
                <a:latin typeface="Arial"/>
                <a:cs typeface="Arial"/>
              </a:rPr>
              <a:t> </a:t>
            </a:r>
            <a:r>
              <a:rPr lang="ru-RU" sz="2400" spc="-5" dirty="0" err="1" smtClean="0">
                <a:latin typeface="Arial"/>
                <a:cs typeface="Arial"/>
              </a:rPr>
              <a:t>бармайды</a:t>
            </a:r>
            <a:r>
              <a:rPr lang="ru-RU" sz="2400" spc="-5" dirty="0" smtClean="0">
                <a:latin typeface="Arial"/>
                <a:cs typeface="Arial"/>
              </a:rPr>
              <a:t>?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spc="-5" dirty="0" err="1" smtClean="0">
                <a:latin typeface="Arial"/>
                <a:cs typeface="Arial"/>
              </a:rPr>
              <a:t>Қандай мамандық түрлері қолжетімді?</a:t>
            </a:r>
            <a:endParaRPr lang="ru-RU" sz="2400" spc="-5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spc="-5" dirty="0" smtClean="0">
                <a:latin typeface="Arial"/>
                <a:cs typeface="Arial"/>
              </a:rPr>
              <a:t>STEM-</a:t>
            </a:r>
            <a:r>
              <a:rPr lang="ru-RU" sz="2400" spc="-5" dirty="0" err="1" smtClean="0">
                <a:latin typeface="Arial"/>
                <a:cs typeface="Arial"/>
              </a:rPr>
              <a:t>ге</a:t>
            </a:r>
            <a:r>
              <a:rPr lang="ru-RU" sz="2400" spc="-5" dirty="0" smtClean="0">
                <a:latin typeface="Arial"/>
                <a:cs typeface="Arial"/>
              </a:rPr>
              <a:t> </a:t>
            </a:r>
            <a:r>
              <a:rPr lang="ru-RU" sz="2400" spc="-5" dirty="0" err="1" smtClean="0">
                <a:latin typeface="Arial"/>
                <a:cs typeface="Arial"/>
              </a:rPr>
              <a:t>қалай дайындалуға болады</a:t>
            </a:r>
            <a:r>
              <a:rPr lang="ru-RU" sz="2400" spc="-5" dirty="0" smtClean="0">
                <a:latin typeface="Arial"/>
                <a:cs typeface="Arial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spc="-5" dirty="0" err="1" smtClean="0">
                <a:latin typeface="Arial"/>
                <a:cs typeface="Arial"/>
              </a:rPr>
              <a:t>Пайдалы</a:t>
            </a:r>
            <a:r>
              <a:rPr lang="ru-RU" sz="2400" spc="-5" dirty="0" smtClean="0">
                <a:latin typeface="Arial"/>
                <a:cs typeface="Arial"/>
              </a:rPr>
              <a:t> </a:t>
            </a:r>
            <a:r>
              <a:rPr lang="ru-RU" sz="2400" spc="-5" dirty="0" err="1" smtClean="0">
                <a:latin typeface="Arial"/>
                <a:cs typeface="Arial"/>
              </a:rPr>
              <a:t>веб-сілтемелер</a:t>
            </a:r>
            <a:r>
              <a:rPr lang="ru-RU" sz="2400" spc="-5" dirty="0" smtClean="0">
                <a:latin typeface="Arial"/>
                <a:cs typeface="Arial"/>
              </a:rPr>
              <a:t> мен </a:t>
            </a:r>
            <a:r>
              <a:rPr lang="ru-RU" sz="2400" spc="-5" dirty="0" err="1" smtClean="0">
                <a:latin typeface="Arial"/>
                <a:cs typeface="Arial"/>
              </a:rPr>
              <a:t>ұсыныстар</a:t>
            </a:r>
            <a:r>
              <a:rPr lang="kk-KZ" sz="2400" spc="-5" dirty="0" smtClean="0">
                <a:latin typeface="Arial"/>
                <a:cs typeface="Arial"/>
              </a:rPr>
              <a:t>.</a:t>
            </a:r>
            <a:endParaRPr sz="2400" dirty="0">
              <a:latin typeface="Arial MT"/>
              <a:cs typeface="Arial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39036" y="787653"/>
            <a:ext cx="6271895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4400" spc="-5" dirty="0" smtClean="0">
                <a:latin typeface="Arial"/>
                <a:cs typeface="Arial"/>
              </a:rPr>
              <a:t>STEM </a:t>
            </a:r>
            <a:r>
              <a:rPr lang="ru-RU" sz="4400" spc="-5" dirty="0" smtClean="0">
                <a:cs typeface="Arial"/>
              </a:rPr>
              <a:t>неге </a:t>
            </a:r>
            <a:r>
              <a:rPr lang="ru-RU" sz="4400" spc="-5" dirty="0" err="1" smtClean="0">
                <a:cs typeface="Arial"/>
              </a:rPr>
              <a:t>маңызды</a:t>
            </a:r>
            <a:r>
              <a:rPr lang="ru-RU" sz="4400" spc="-5" dirty="0" smtClean="0">
                <a:solidFill>
                  <a:srgbClr val="FFFFFF"/>
                </a:solidFill>
                <a:cs typeface="Arial"/>
              </a:rPr>
              <a:t>!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37299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lang="ru-RU" dirty="0" err="1" smtClean="0"/>
              <a:t>Дәл </a:t>
            </a:r>
            <a:r>
              <a:rPr lang="ru-RU" dirty="0" smtClean="0"/>
              <a:t>осы </a:t>
            </a:r>
            <a:r>
              <a:rPr lang="ru-RU" dirty="0" err="1" smtClean="0"/>
              <a:t>жерде</a:t>
            </a:r>
            <a:r>
              <a:rPr lang="ru-RU" dirty="0" smtClean="0"/>
              <a:t> инновация </a:t>
            </a:r>
            <a:r>
              <a:rPr lang="ru-RU" dirty="0" err="1" smtClean="0"/>
              <a:t>пайда</a:t>
            </a:r>
            <a:r>
              <a:rPr lang="ru-RU" dirty="0" smtClean="0"/>
              <a:t> </a:t>
            </a:r>
            <a:r>
              <a:rPr lang="ru-RU" dirty="0" err="1" smtClean="0"/>
              <a:t>болады</a:t>
            </a:r>
            <a:endParaRPr lang="ru-RU" dirty="0" smtClean="0"/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lang="en-US" dirty="0" smtClean="0"/>
              <a:t>STEM </a:t>
            </a:r>
            <a:r>
              <a:rPr lang="ru-RU" dirty="0" err="1" smtClean="0"/>
              <a:t>қоғамды өзгертеді</a:t>
            </a:r>
            <a:endParaRPr lang="ru-RU" dirty="0" smtClean="0"/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lang="ru-RU" dirty="0" err="1" smtClean="0"/>
              <a:t>Интернеттің немесе</a:t>
            </a:r>
            <a:r>
              <a:rPr lang="ru-RU" dirty="0" smtClean="0"/>
              <a:t> </a:t>
            </a:r>
            <a:r>
              <a:rPr lang="ru-RU" dirty="0" err="1" smtClean="0"/>
              <a:t>ұялы телефоныңыздың күші туралы</a:t>
            </a:r>
            <a:r>
              <a:rPr lang="ru-RU" dirty="0" smtClean="0"/>
              <a:t> </a:t>
            </a:r>
            <a:r>
              <a:rPr lang="ru-RU" dirty="0" err="1" smtClean="0"/>
              <a:t>ойланыңыз: олар</a:t>
            </a:r>
            <a:r>
              <a:rPr lang="ru-RU" dirty="0" smtClean="0"/>
              <a:t> </a:t>
            </a:r>
            <a:r>
              <a:rPr lang="ru-RU" dirty="0" err="1" smtClean="0"/>
              <a:t>біздің өзара әрекеттесуімізге қалай әсер етті</a:t>
            </a:r>
            <a:r>
              <a:rPr lang="ru-RU" dirty="0" smtClean="0"/>
              <a:t>; </a:t>
            </a:r>
            <a:r>
              <a:rPr lang="ru-RU" dirty="0" err="1" smtClean="0"/>
              <a:t>біз</a:t>
            </a:r>
            <a:r>
              <a:rPr lang="ru-RU" dirty="0" smtClean="0"/>
              <a:t> </a:t>
            </a:r>
            <a:r>
              <a:rPr lang="ru-RU" dirty="0" err="1" smtClean="0"/>
              <a:t>қалай ойлаймыз</a:t>
            </a:r>
            <a:r>
              <a:rPr lang="ru-RU" dirty="0" smtClean="0"/>
              <a:t> </a:t>
            </a:r>
            <a:r>
              <a:rPr lang="ru-RU" dirty="0" err="1" smtClean="0"/>
              <a:t>және қалай әрекет етеміз</a:t>
            </a:r>
            <a:r>
              <a:rPr lang="ru-RU" dirty="0" smtClean="0"/>
              <a:t>; &amp; </a:t>
            </a:r>
            <a:r>
              <a:rPr lang="ru-RU" dirty="0" err="1" smtClean="0"/>
              <a:t>ол</a:t>
            </a:r>
            <a:r>
              <a:rPr lang="ru-RU" dirty="0" smtClean="0"/>
              <a:t> </a:t>
            </a:r>
            <a:r>
              <a:rPr lang="ru-RU" dirty="0" err="1" smtClean="0"/>
              <a:t>өмірдің қарқынын қалай өзгертеді</a:t>
            </a:r>
            <a:endParaRPr lang="ru-RU" dirty="0" smtClean="0"/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lang="ru-RU" dirty="0" err="1" smtClean="0"/>
              <a:t>Қоғам</a:t>
            </a:r>
            <a:r>
              <a:rPr lang="ru-RU" dirty="0" smtClean="0"/>
              <a:t> </a:t>
            </a:r>
            <a:r>
              <a:rPr lang="en-US" dirty="0" smtClean="0"/>
              <a:t>STEM-</a:t>
            </a:r>
            <a:r>
              <a:rPr lang="ru-RU" dirty="0" err="1" smtClean="0"/>
              <a:t>ді</a:t>
            </a:r>
            <a:r>
              <a:rPr lang="ru-RU" dirty="0" smtClean="0"/>
              <a:t> </a:t>
            </a:r>
            <a:r>
              <a:rPr lang="ru-RU" dirty="0" err="1" smtClean="0"/>
              <a:t>өзгертеді</a:t>
            </a:r>
            <a:endParaRPr lang="ru-RU" dirty="0" smtClean="0"/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lang="ru-RU" dirty="0" err="1" smtClean="0"/>
              <a:t>Саясат</a:t>
            </a:r>
            <a:r>
              <a:rPr lang="ru-RU" dirty="0" smtClean="0"/>
              <a:t>, </a:t>
            </a:r>
            <a:r>
              <a:rPr lang="ru-RU" dirty="0" err="1" smtClean="0"/>
              <a:t>мәдениет, </a:t>
            </a:r>
            <a:r>
              <a:rPr lang="ru-RU" dirty="0" smtClean="0"/>
              <a:t>экономика, </a:t>
            </a:r>
            <a:r>
              <a:rPr lang="ru-RU" dirty="0" err="1" smtClean="0"/>
              <a:t>өнер, </a:t>
            </a:r>
            <a:r>
              <a:rPr lang="ru-RU" dirty="0" smtClean="0"/>
              <a:t>музыка – </a:t>
            </a:r>
            <a:r>
              <a:rPr lang="ru-RU" dirty="0" err="1" smtClean="0"/>
              <a:t>осының барлығы</a:t>
            </a:r>
            <a:r>
              <a:rPr lang="ru-RU" dirty="0" smtClean="0"/>
              <a:t> </a:t>
            </a:r>
            <a:r>
              <a:rPr lang="en-US" dirty="0" smtClean="0"/>
              <a:t>STEM-</a:t>
            </a:r>
            <a:r>
              <a:rPr lang="ru-RU" dirty="0" err="1" smtClean="0"/>
              <a:t>ге</a:t>
            </a:r>
            <a:r>
              <a:rPr lang="ru-RU" dirty="0" smtClean="0"/>
              <a:t> </a:t>
            </a:r>
            <a:r>
              <a:rPr lang="ru-RU" dirty="0" err="1" smtClean="0"/>
              <a:t>терең әсер етеді</a:t>
            </a:r>
            <a:r>
              <a:rPr lang="ru-RU" dirty="0" smtClean="0"/>
              <a:t>.</a:t>
            </a:r>
            <a:endParaRPr b="0" spc="-5" dirty="0">
              <a:latin typeface="Arial MT"/>
              <a:cs typeface="Arial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8800" y="307776"/>
            <a:ext cx="6734175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4000" b="1" spc="-5" dirty="0" smtClean="0">
                <a:latin typeface="Arial"/>
                <a:cs typeface="Arial"/>
              </a:rPr>
              <a:t>S</a:t>
            </a:r>
            <a:r>
              <a:rPr lang="ru-RU" sz="4000" b="1" spc="-5" dirty="0" smtClean="0">
                <a:latin typeface="Arial"/>
                <a:cs typeface="Arial"/>
              </a:rPr>
              <a:t>Т</a:t>
            </a:r>
            <a:r>
              <a:rPr lang="en-US" sz="4000" b="1" spc="-5" dirty="0" smtClean="0">
                <a:latin typeface="Arial"/>
                <a:cs typeface="Arial"/>
              </a:rPr>
              <a:t>EM </a:t>
            </a:r>
            <a:r>
              <a:rPr lang="ru-RU" sz="4000" b="1" spc="-5" dirty="0" smtClean="0">
                <a:cs typeface="Arial"/>
              </a:rPr>
              <a:t>неге </a:t>
            </a:r>
            <a:r>
              <a:rPr lang="ru-RU" sz="4000" b="1" spc="-5" dirty="0" err="1" smtClean="0">
                <a:cs typeface="Arial"/>
              </a:rPr>
              <a:t>маңызды</a:t>
            </a:r>
            <a:r>
              <a:rPr lang="ru-RU" sz="4000" b="1" spc="-5" dirty="0" smtClean="0">
                <a:cs typeface="Arial"/>
              </a:rPr>
              <a:t>!</a:t>
            </a:r>
            <a:endParaRPr b="1"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381000" y="1066800"/>
            <a:ext cx="7862570" cy="5516254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75"/>
              </a:spcBef>
            </a:pPr>
            <a:r>
              <a:rPr lang="en-US" sz="2400" b="1" spc="-5" dirty="0" smtClean="0">
                <a:solidFill>
                  <a:srgbClr val="FFFFFF"/>
                </a:solidFill>
                <a:latin typeface="Arial"/>
                <a:cs typeface="Arial"/>
              </a:rPr>
              <a:t>STEM </a:t>
            </a:r>
            <a:r>
              <a:rPr lang="ru-RU" sz="2400" b="1" spc="-5" dirty="0" err="1" smtClean="0">
                <a:latin typeface="Arial"/>
                <a:cs typeface="Arial"/>
              </a:rPr>
              <a:t>өз алдына</a:t>
            </a:r>
            <a:r>
              <a:rPr lang="ru-RU" sz="2400" b="1" spc="-5" dirty="0" smtClean="0">
                <a:latin typeface="Arial"/>
                <a:cs typeface="Arial"/>
              </a:rPr>
              <a:t> </a:t>
            </a:r>
            <a:r>
              <a:rPr lang="ru-RU" sz="2400" b="1" spc="-5" dirty="0" err="1" smtClean="0">
                <a:latin typeface="Arial"/>
                <a:cs typeface="Arial"/>
              </a:rPr>
              <a:t>қызықты және әдемі.</a:t>
            </a:r>
            <a:endParaRPr lang="ru-RU" sz="2400" b="1" spc="-5" dirty="0" smtClean="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675"/>
              </a:spcBef>
              <a:buFont typeface="Arial" pitchFamily="34" charset="0"/>
              <a:buChar char="•"/>
            </a:pPr>
            <a:r>
              <a:rPr lang="ru-RU" sz="2400" b="1" spc="-5" dirty="0" smtClean="0">
                <a:latin typeface="Arial"/>
                <a:cs typeface="Arial"/>
              </a:rPr>
              <a:t>Фибоначчи </a:t>
            </a:r>
            <a:r>
              <a:rPr lang="ru-RU" sz="2400" b="1" spc="-5" dirty="0" err="1" smtClean="0">
                <a:latin typeface="Arial"/>
                <a:cs typeface="Arial"/>
              </a:rPr>
              <a:t>сандарына</a:t>
            </a:r>
            <a:r>
              <a:rPr lang="ru-RU" sz="2400" b="1" spc="-5" dirty="0" smtClean="0">
                <a:latin typeface="Arial"/>
                <a:cs typeface="Arial"/>
              </a:rPr>
              <a:t> </a:t>
            </a:r>
            <a:r>
              <a:rPr lang="ru-RU" sz="2400" b="1" spc="-5" dirty="0" err="1" smtClean="0">
                <a:latin typeface="Arial"/>
                <a:cs typeface="Arial"/>
              </a:rPr>
              <a:t>немесе</a:t>
            </a:r>
            <a:r>
              <a:rPr lang="ru-RU" sz="2400" b="1" spc="-5" dirty="0" smtClean="0">
                <a:latin typeface="Arial"/>
                <a:cs typeface="Arial"/>
              </a:rPr>
              <a:t> </a:t>
            </a:r>
            <a:r>
              <a:rPr lang="ru-RU" sz="2400" b="1" spc="-5" dirty="0" err="1" smtClean="0">
                <a:latin typeface="Arial"/>
                <a:cs typeface="Arial"/>
              </a:rPr>
              <a:t>фракталдарға қараңыз</a:t>
            </a:r>
            <a:r>
              <a:rPr lang="ru-RU" sz="2400" b="1" spc="-5" dirty="0" smtClean="0">
                <a:latin typeface="Arial"/>
                <a:cs typeface="Arial"/>
              </a:rPr>
              <a:t>!</a:t>
            </a:r>
          </a:p>
          <a:p>
            <a:pPr marL="12700" algn="just">
              <a:lnSpc>
                <a:spcPct val="100000"/>
              </a:lnSpc>
              <a:spcBef>
                <a:spcPts val="675"/>
              </a:spcBef>
              <a:buFont typeface="Arial" pitchFamily="34" charset="0"/>
              <a:buChar char="•"/>
            </a:pPr>
            <a:r>
              <a:rPr lang="ru-RU" sz="2400" b="1" spc="-5" dirty="0" err="1" smtClean="0">
                <a:latin typeface="Arial"/>
                <a:cs typeface="Arial"/>
              </a:rPr>
              <a:t>Сіз</a:t>
            </a:r>
            <a:r>
              <a:rPr lang="ru-RU" sz="2400" b="1" spc="-5" dirty="0" smtClean="0">
                <a:latin typeface="Arial"/>
                <a:cs typeface="Arial"/>
              </a:rPr>
              <a:t> </a:t>
            </a:r>
            <a:r>
              <a:rPr lang="ru-RU" sz="2400" b="1" spc="-5" dirty="0" err="1" smtClean="0">
                <a:latin typeface="Arial"/>
                <a:cs typeface="Arial"/>
              </a:rPr>
              <a:t>айналаңыздағы (физикалық</a:t>
            </a:r>
            <a:r>
              <a:rPr lang="ru-RU" sz="2400" b="1" spc="-5" dirty="0" smtClean="0">
                <a:latin typeface="Arial"/>
                <a:cs typeface="Arial"/>
              </a:rPr>
              <a:t>) </a:t>
            </a:r>
            <a:r>
              <a:rPr lang="ru-RU" sz="2400" b="1" spc="-5" dirty="0" err="1" smtClean="0">
                <a:latin typeface="Arial"/>
                <a:cs typeface="Arial"/>
              </a:rPr>
              <a:t>әлемді ашасыз</a:t>
            </a:r>
            <a:r>
              <a:rPr lang="ru-RU" sz="2400" b="1" spc="-5" dirty="0" smtClean="0">
                <a:latin typeface="Arial"/>
                <a:cs typeface="Arial"/>
              </a:rPr>
              <a:t>.</a:t>
            </a:r>
          </a:p>
          <a:p>
            <a:pPr marL="12700" algn="just">
              <a:lnSpc>
                <a:spcPct val="100000"/>
              </a:lnSpc>
              <a:spcBef>
                <a:spcPts val="675"/>
              </a:spcBef>
              <a:buFont typeface="Arial" pitchFamily="34" charset="0"/>
              <a:buChar char="•"/>
            </a:pPr>
            <a:r>
              <a:rPr lang="ru-RU" sz="2400" b="1" spc="-5" dirty="0" err="1" smtClean="0">
                <a:latin typeface="Arial"/>
                <a:cs typeface="Arial"/>
              </a:rPr>
              <a:t>Ол</a:t>
            </a:r>
            <a:r>
              <a:rPr lang="ru-RU" sz="2400" b="1" spc="-5" dirty="0" smtClean="0">
                <a:latin typeface="Arial"/>
                <a:cs typeface="Arial"/>
              </a:rPr>
              <a:t> </a:t>
            </a:r>
            <a:r>
              <a:rPr lang="ru-RU" sz="2400" b="1" spc="-5" dirty="0" err="1" smtClean="0">
                <a:latin typeface="Arial"/>
                <a:cs typeface="Arial"/>
              </a:rPr>
              <a:t>шығармашылықты қажет етеді</a:t>
            </a:r>
            <a:r>
              <a:rPr lang="ru-RU" sz="2400" b="1" spc="-5" dirty="0" smtClean="0">
                <a:latin typeface="Arial"/>
                <a:cs typeface="Arial"/>
              </a:rPr>
              <a:t>.</a:t>
            </a:r>
          </a:p>
          <a:p>
            <a:pPr marL="12700" algn="just">
              <a:lnSpc>
                <a:spcPct val="100000"/>
              </a:lnSpc>
              <a:spcBef>
                <a:spcPts val="675"/>
              </a:spcBef>
              <a:buFont typeface="Arial" pitchFamily="34" charset="0"/>
              <a:buChar char="•"/>
            </a:pPr>
            <a:r>
              <a:rPr lang="ru-RU" sz="2400" b="1" spc="-5" dirty="0" err="1" smtClean="0">
                <a:latin typeface="Arial"/>
                <a:cs typeface="Arial"/>
              </a:rPr>
              <a:t>Ол</a:t>
            </a:r>
            <a:r>
              <a:rPr lang="ru-RU" sz="2400" b="1" spc="-5" dirty="0" smtClean="0">
                <a:latin typeface="Arial"/>
                <a:cs typeface="Arial"/>
              </a:rPr>
              <a:t> </a:t>
            </a:r>
            <a:r>
              <a:rPr lang="ru-RU" sz="2400" b="1" spc="-5" dirty="0" err="1" smtClean="0">
                <a:latin typeface="Arial"/>
                <a:cs typeface="Arial"/>
              </a:rPr>
              <a:t>шындық </a:t>
            </a:r>
            <a:r>
              <a:rPr lang="ru-RU" sz="2400" b="1" spc="-5" dirty="0" smtClean="0">
                <a:latin typeface="Arial"/>
                <a:cs typeface="Arial"/>
              </a:rPr>
              <a:t>пен </a:t>
            </a:r>
            <a:r>
              <a:rPr lang="ru-RU" sz="2400" b="1" spc="-5" dirty="0" err="1" smtClean="0">
                <a:latin typeface="Arial"/>
                <a:cs typeface="Arial"/>
              </a:rPr>
              <a:t>дәлелді іздейді</a:t>
            </a:r>
            <a:r>
              <a:rPr lang="ru-RU" sz="2400" b="1" spc="-5" dirty="0" smtClean="0">
                <a:latin typeface="Arial"/>
                <a:cs typeface="Arial"/>
              </a:rPr>
              <a:t>.</a:t>
            </a:r>
          </a:p>
          <a:p>
            <a:pPr marL="12700" algn="just">
              <a:lnSpc>
                <a:spcPct val="100000"/>
              </a:lnSpc>
              <a:spcBef>
                <a:spcPts val="675"/>
              </a:spcBef>
              <a:buFont typeface="Arial" pitchFamily="34" charset="0"/>
              <a:buChar char="•"/>
            </a:pPr>
            <a:r>
              <a:rPr lang="ru-RU" sz="2400" b="1" spc="-5" dirty="0" err="1" smtClean="0">
                <a:latin typeface="Arial"/>
                <a:cs typeface="Arial"/>
              </a:rPr>
              <a:t>Өрістер үнемі өзгеріп отырады</a:t>
            </a:r>
            <a:r>
              <a:rPr lang="ru-RU" sz="2400" b="1" spc="-5" dirty="0" smtClean="0">
                <a:latin typeface="Arial"/>
                <a:cs typeface="Arial"/>
              </a:rPr>
              <a:t> </a:t>
            </a:r>
            <a:r>
              <a:rPr lang="ru-RU" sz="2400" b="1" spc="-5" dirty="0" err="1" smtClean="0">
                <a:latin typeface="Arial"/>
                <a:cs typeface="Arial"/>
              </a:rPr>
              <a:t>және өзара әрекеттеседі.</a:t>
            </a:r>
            <a:endParaRPr lang="ru-RU" sz="2400" b="1" spc="-5" dirty="0" smtClean="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675"/>
              </a:spcBef>
              <a:buFont typeface="Arial" pitchFamily="34" charset="0"/>
              <a:buChar char="•"/>
            </a:pPr>
            <a:r>
              <a:rPr lang="en-US" sz="2400" b="1" spc="-5" dirty="0" smtClean="0">
                <a:latin typeface="Arial"/>
                <a:cs typeface="Arial"/>
              </a:rPr>
              <a:t>STEM-</a:t>
            </a:r>
            <a:r>
              <a:rPr lang="ru-RU" sz="2400" b="1" spc="-5" dirty="0" err="1" smtClean="0">
                <a:latin typeface="Arial"/>
                <a:cs typeface="Arial"/>
              </a:rPr>
              <a:t>нен</a:t>
            </a:r>
            <a:r>
              <a:rPr lang="ru-RU" sz="2400" b="1" spc="-5" dirty="0" smtClean="0">
                <a:latin typeface="Arial"/>
                <a:cs typeface="Arial"/>
              </a:rPr>
              <a:t> </a:t>
            </a:r>
            <a:r>
              <a:rPr lang="ru-RU" sz="2400" b="1" spc="-5" dirty="0" err="1" smtClean="0">
                <a:latin typeface="Arial"/>
                <a:cs typeface="Arial"/>
              </a:rPr>
              <a:t>бастап</a:t>
            </a:r>
            <a:r>
              <a:rPr lang="ru-RU" sz="2400" b="1" spc="-5" dirty="0" smtClean="0">
                <a:latin typeface="Arial"/>
                <a:cs typeface="Arial"/>
              </a:rPr>
              <a:t>, </a:t>
            </a:r>
            <a:r>
              <a:rPr lang="ru-RU" sz="2400" b="1" spc="-5" dirty="0" err="1" smtClean="0">
                <a:latin typeface="Arial"/>
                <a:cs typeface="Arial"/>
              </a:rPr>
              <a:t>және одан</a:t>
            </a:r>
            <a:r>
              <a:rPr lang="ru-RU" sz="2400" b="1" spc="-5" dirty="0" smtClean="0">
                <a:latin typeface="Arial"/>
                <a:cs typeface="Arial"/>
              </a:rPr>
              <a:t> </a:t>
            </a:r>
            <a:r>
              <a:rPr lang="ru-RU" sz="2400" b="1" spc="-5" dirty="0" err="1" smtClean="0">
                <a:latin typeface="Arial"/>
                <a:cs typeface="Arial"/>
              </a:rPr>
              <a:t>кейін</a:t>
            </a:r>
            <a:r>
              <a:rPr lang="ru-RU" sz="2400" b="1" spc="-5" dirty="0" smtClean="0">
                <a:latin typeface="Arial"/>
                <a:cs typeface="Arial"/>
              </a:rPr>
              <a:t> </a:t>
            </a:r>
            <a:r>
              <a:rPr lang="ru-RU" sz="2400" b="1" spc="-5" dirty="0" err="1" smtClean="0">
                <a:latin typeface="Arial"/>
                <a:cs typeface="Arial"/>
              </a:rPr>
              <a:t>гуманитарлық ғылымдарға немесе</a:t>
            </a:r>
            <a:r>
              <a:rPr lang="ru-RU" sz="2400" b="1" spc="-5" dirty="0" smtClean="0">
                <a:latin typeface="Arial"/>
                <a:cs typeface="Arial"/>
              </a:rPr>
              <a:t> </a:t>
            </a:r>
            <a:r>
              <a:rPr lang="ru-RU" sz="2400" b="1" spc="-5" dirty="0" err="1" smtClean="0">
                <a:latin typeface="Arial"/>
                <a:cs typeface="Arial"/>
              </a:rPr>
              <a:t>әлеуметтік ғылымдар </a:t>
            </a:r>
            <a:r>
              <a:rPr lang="ru-RU" sz="2400" b="1" spc="-5" dirty="0" smtClean="0">
                <a:latin typeface="Arial"/>
                <a:cs typeface="Arial"/>
              </a:rPr>
              <a:t>мен </a:t>
            </a:r>
            <a:r>
              <a:rPr lang="ru-RU" sz="2400" b="1" spc="-5" dirty="0" err="1" smtClean="0">
                <a:latin typeface="Arial"/>
                <a:cs typeface="Arial"/>
              </a:rPr>
              <a:t>өнер салаларына</a:t>
            </a:r>
            <a:r>
              <a:rPr lang="ru-RU" sz="2400" b="1" spc="-5" dirty="0" smtClean="0">
                <a:latin typeface="Arial"/>
                <a:cs typeface="Arial"/>
              </a:rPr>
              <a:t> </a:t>
            </a:r>
            <a:r>
              <a:rPr lang="ru-RU" sz="2400" b="1" spc="-5" dirty="0" err="1" smtClean="0">
                <a:latin typeface="Arial"/>
                <a:cs typeface="Arial"/>
              </a:rPr>
              <a:t>ауысу</a:t>
            </a:r>
            <a:r>
              <a:rPr lang="ru-RU" sz="2400" b="1" spc="-5" dirty="0" smtClean="0">
                <a:latin typeface="Arial"/>
                <a:cs typeface="Arial"/>
              </a:rPr>
              <a:t> </a:t>
            </a:r>
            <a:r>
              <a:rPr lang="ru-RU" sz="2400" b="1" spc="-5" dirty="0" err="1" smtClean="0">
                <a:latin typeface="Arial"/>
                <a:cs typeface="Arial"/>
              </a:rPr>
              <a:t>әлдеқайда жеңілірек</a:t>
            </a:r>
            <a:r>
              <a:rPr lang="ru-RU" sz="2400" b="1" spc="-5" dirty="0" smtClean="0">
                <a:latin typeface="Arial"/>
                <a:cs typeface="Arial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lang="ru-RU" sz="2400" b="1" spc="-5" dirty="0" smtClean="0">
                <a:latin typeface="Arial"/>
                <a:cs typeface="Arial"/>
              </a:rPr>
              <a:t>Ал </a:t>
            </a:r>
            <a:r>
              <a:rPr lang="ru-RU" sz="2400" b="1" spc="-5" dirty="0" err="1" smtClean="0">
                <a:latin typeface="Arial"/>
                <a:cs typeface="Arial"/>
              </a:rPr>
              <a:t>керісінше</a:t>
            </a:r>
            <a:r>
              <a:rPr lang="ru-RU" sz="2400" b="1" spc="-5" dirty="0" smtClean="0">
                <a:latin typeface="Arial"/>
                <a:cs typeface="Arial"/>
              </a:rPr>
              <a:t> </a:t>
            </a:r>
            <a:r>
              <a:rPr lang="ru-RU" sz="2400" b="1" spc="-5" dirty="0" err="1" smtClean="0">
                <a:latin typeface="Arial"/>
                <a:cs typeface="Arial"/>
              </a:rPr>
              <a:t>әрекет ету</a:t>
            </a:r>
            <a:r>
              <a:rPr lang="ru-RU" sz="2400" b="1" spc="-5" dirty="0" smtClean="0">
                <a:latin typeface="Arial"/>
                <a:cs typeface="Arial"/>
              </a:rPr>
              <a:t> </a:t>
            </a:r>
            <a:r>
              <a:rPr lang="ru-RU" sz="2400" b="1" spc="-5" dirty="0" err="1" smtClean="0">
                <a:latin typeface="Arial"/>
                <a:cs typeface="Arial"/>
              </a:rPr>
              <a:t>өте қиын </a:t>
            </a:r>
            <a:r>
              <a:rPr lang="ru-RU" sz="2400" b="1" spc="-5" dirty="0" smtClean="0">
                <a:latin typeface="Arial"/>
                <a:cs typeface="Arial"/>
              </a:rPr>
              <a:t>– </a:t>
            </a:r>
            <a:r>
              <a:rPr lang="ru-RU" sz="2400" b="1" spc="-5" dirty="0" err="1" smtClean="0">
                <a:latin typeface="Arial"/>
                <a:cs typeface="Arial"/>
              </a:rPr>
              <a:t>тіпті</a:t>
            </a:r>
            <a:r>
              <a:rPr lang="ru-RU" sz="2400" b="1" spc="-5" dirty="0" smtClean="0">
                <a:latin typeface="Arial"/>
                <a:cs typeface="Arial"/>
              </a:rPr>
              <a:t> </a:t>
            </a:r>
            <a:r>
              <a:rPr lang="ru-RU" sz="2400" b="1" spc="-5" dirty="0" err="1" smtClean="0">
                <a:latin typeface="Arial"/>
                <a:cs typeface="Arial"/>
              </a:rPr>
              <a:t>мүмкін емес</a:t>
            </a:r>
            <a:r>
              <a:rPr lang="ru-RU" sz="2400" b="1" spc="-5" dirty="0" smtClean="0">
                <a:latin typeface="Arial"/>
                <a:cs typeface="Arial"/>
              </a:rPr>
              <a:t> </a:t>
            </a:r>
            <a:r>
              <a:rPr lang="ru-RU" sz="2400" b="1" spc="-5" dirty="0" err="1" smtClean="0">
                <a:latin typeface="Arial"/>
                <a:cs typeface="Arial"/>
              </a:rPr>
              <a:t>деуге</a:t>
            </a:r>
            <a:r>
              <a:rPr lang="ru-RU" sz="2400" b="1" spc="-5" dirty="0" smtClean="0">
                <a:latin typeface="Arial"/>
                <a:cs typeface="Arial"/>
              </a:rPr>
              <a:t> </a:t>
            </a:r>
            <a:r>
              <a:rPr lang="ru-RU" sz="2400" b="1" spc="-5" dirty="0" err="1" smtClean="0">
                <a:latin typeface="Arial"/>
                <a:cs typeface="Arial"/>
              </a:rPr>
              <a:t>болады</a:t>
            </a:r>
            <a:r>
              <a:rPr lang="ru-RU" sz="2400" b="1" spc="-5" dirty="0" smtClean="0">
                <a:latin typeface="Arial"/>
                <a:cs typeface="Arial"/>
              </a:rPr>
              <a:t>.</a:t>
            </a:r>
            <a:endParaRPr sz="2400" dirty="0">
              <a:latin typeface="Arial MT"/>
              <a:cs typeface="Arial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458200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3200" spc="-5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Колледждегі</a:t>
            </a:r>
            <a:r>
              <a:rPr lang="ru-RU" sz="3200" spc="-5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</a:t>
            </a:r>
            <a:r>
              <a:rPr lang="en-US" sz="3200" spc="-5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STEM </a:t>
            </a:r>
            <a:r>
              <a:rPr lang="ru-RU" sz="3200" spc="-5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жоғары</a:t>
            </a:r>
            <a:r>
              <a:rPr lang="ru-RU" sz="3200" spc="-5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</a:t>
            </a:r>
            <a:r>
              <a:rPr lang="ru-RU" sz="3200" spc="-5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мектептен</a:t>
            </a:r>
            <a:r>
              <a:rPr lang="ru-RU" sz="3200" spc="-5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</a:t>
            </a:r>
            <a:r>
              <a:rPr lang="en-US" sz="3200" spc="-5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en-US" sz="3200" spc="-5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ru-RU" sz="3200" spc="-5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несімен</a:t>
            </a:r>
            <a:r>
              <a:rPr lang="ru-RU" sz="3200" spc="-5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</a:t>
            </a:r>
            <a:r>
              <a:rPr lang="ru-RU" sz="3200" spc="-5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ерекшеленеді</a:t>
            </a:r>
            <a:endParaRPr lang="ru-RU" sz="3200" spc="-5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430782"/>
            <a:ext cx="8303260" cy="38805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ru-RU" sz="1400" b="1" spc="-5" dirty="0" err="1" smtClean="0">
                <a:latin typeface="Arial"/>
                <a:cs typeface="Arial"/>
              </a:rPr>
              <a:t>Сабақтар басқаша оқытылады</a:t>
            </a:r>
            <a:endParaRPr lang="ru-RU" sz="1400" b="1" spc="-5" dirty="0" smtClean="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ru-RU" sz="1400" b="1" spc="-5" dirty="0" smtClean="0">
                <a:latin typeface="Arial"/>
                <a:cs typeface="Arial"/>
              </a:rPr>
              <a:t>Курс </a:t>
            </a:r>
            <a:r>
              <a:rPr lang="ru-RU" sz="1400" b="1" spc="-5" dirty="0" err="1" smtClean="0">
                <a:latin typeface="Arial"/>
                <a:cs typeface="Arial"/>
              </a:rPr>
              <a:t>мазмұнының көп бөлігі үлкен дәріс түрінде жеңілдетіліп оқытылады</a:t>
            </a:r>
            <a:endParaRPr lang="ru-RU" sz="1400" b="1" spc="-5" dirty="0" smtClean="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ru-RU" sz="1400" b="1" spc="-5" dirty="0" err="1" smtClean="0">
                <a:latin typeface="Arial"/>
                <a:cs typeface="Arial"/>
              </a:rPr>
              <a:t>Пікірталас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spc="-5" dirty="0" err="1" smtClean="0">
                <a:latin typeface="Arial"/>
                <a:cs typeface="Arial"/>
              </a:rPr>
              <a:t>түріндегі курстар</a:t>
            </a:r>
            <a:r>
              <a:rPr lang="ru-RU" sz="1400" b="1" spc="-5" dirty="0" smtClean="0">
                <a:latin typeface="Arial"/>
                <a:cs typeface="Arial"/>
              </a:rPr>
              <a:t> аз </a:t>
            </a:r>
            <a:r>
              <a:rPr lang="ru-RU" sz="1400" b="1" spc="-5" dirty="0" err="1" smtClean="0">
                <a:latin typeface="Arial"/>
                <a:cs typeface="Arial"/>
              </a:rPr>
              <a:t>болуы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spc="-5" dirty="0" err="1" smtClean="0">
                <a:latin typeface="Arial"/>
                <a:cs typeface="Arial"/>
              </a:rPr>
              <a:t>мүмкін</a:t>
            </a:r>
            <a:r>
              <a:rPr lang="ru-RU" sz="1400" b="1" spc="-5" dirty="0" smtClean="0">
                <a:latin typeface="Arial"/>
                <a:cs typeface="Arial"/>
              </a:rPr>
              <a:t>?</a:t>
            </a: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endParaRPr lang="ru-RU" sz="1400" b="1" spc="-5" dirty="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ru-RU" sz="1400" b="1" spc="-5" dirty="0" err="1" smtClean="0">
                <a:latin typeface="Arial"/>
                <a:cs typeface="Arial"/>
              </a:rPr>
              <a:t>Курстарды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spc="-5" dirty="0" err="1" smtClean="0">
                <a:latin typeface="Arial"/>
                <a:cs typeface="Arial"/>
              </a:rPr>
              <a:t>магистранттар</a:t>
            </a:r>
            <a:r>
              <a:rPr lang="ru-RU" sz="1400" b="1" spc="-5" dirty="0" smtClean="0">
                <a:latin typeface="Arial"/>
                <a:cs typeface="Arial"/>
              </a:rPr>
              <a:t>, </a:t>
            </a:r>
            <a:r>
              <a:rPr lang="ru-RU" sz="1400" b="1" spc="-5" dirty="0" err="1" smtClean="0">
                <a:latin typeface="Arial"/>
                <a:cs typeface="Arial"/>
              </a:rPr>
              <a:t>ассистенттер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spc="-5" dirty="0" err="1" smtClean="0">
                <a:latin typeface="Arial"/>
                <a:cs typeface="Arial"/>
              </a:rPr>
              <a:t>және </a:t>
            </a:r>
            <a:r>
              <a:rPr lang="ru-RU" sz="1400" b="1" spc="-5" dirty="0" smtClean="0">
                <a:latin typeface="Arial"/>
                <a:cs typeface="Arial"/>
              </a:rPr>
              <a:t>т.б. </a:t>
            </a:r>
            <a:r>
              <a:rPr lang="ru-RU" sz="1400" b="1" spc="-5" dirty="0" err="1" smtClean="0">
                <a:latin typeface="Arial"/>
                <a:cs typeface="Arial"/>
              </a:rPr>
              <a:t>оқуы мүмкін.</a:t>
            </a:r>
            <a:endParaRPr lang="ru-RU" sz="1400" b="1" spc="-5" dirty="0" smtClean="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ru-RU" sz="1400" b="1" spc="-5" dirty="0" err="1" smtClean="0">
                <a:latin typeface="Arial"/>
                <a:cs typeface="Arial"/>
              </a:rPr>
              <a:t>Бұл әсіресе кіріспе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spc="-5" dirty="0" err="1" smtClean="0">
                <a:latin typeface="Arial"/>
                <a:cs typeface="Arial"/>
              </a:rPr>
              <a:t>курстарыңыздың бірінші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spc="-5" dirty="0" err="1" smtClean="0">
                <a:latin typeface="Arial"/>
                <a:cs typeface="Arial"/>
              </a:rPr>
              <a:t>немесе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spc="-5" dirty="0" err="1" smtClean="0">
                <a:latin typeface="Arial"/>
                <a:cs typeface="Arial"/>
              </a:rPr>
              <a:t>екінші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spc="-5" dirty="0" err="1" smtClean="0">
                <a:latin typeface="Arial"/>
                <a:cs typeface="Arial"/>
              </a:rPr>
              <a:t>жылында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spc="-5" dirty="0" err="1" smtClean="0">
                <a:latin typeface="Arial"/>
                <a:cs typeface="Arial"/>
              </a:rPr>
              <a:t>болуы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spc="-5" dirty="0" err="1" smtClean="0">
                <a:latin typeface="Arial"/>
                <a:cs typeface="Arial"/>
              </a:rPr>
              <a:t>мүмкін</a:t>
            </a:r>
            <a:endParaRPr lang="ru-RU" sz="1400" b="1" spc="-5" dirty="0" smtClean="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endParaRPr lang="ru-RU" sz="1400" b="1" spc="-5" dirty="0" smtClean="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ru-RU" sz="1400" b="1" spc="-5" dirty="0" err="1" smtClean="0">
                <a:latin typeface="Arial"/>
                <a:cs typeface="Arial"/>
              </a:rPr>
              <a:t>Неліктен</a:t>
            </a:r>
            <a:r>
              <a:rPr lang="ru-RU" sz="1400" b="1" spc="-5" dirty="0" smtClean="0">
                <a:latin typeface="Arial"/>
                <a:cs typeface="Arial"/>
              </a:rPr>
              <a:t>?</a:t>
            </a:r>
            <a:endParaRPr lang="ru-RU" sz="1400" b="1" spc="-5" dirty="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ru-RU" sz="1400" b="1" spc="-5" dirty="0" err="1" smtClean="0">
                <a:latin typeface="Arial"/>
                <a:cs typeface="Arial"/>
              </a:rPr>
              <a:t>Бұл оқытушылардың уақытын үнемдеп, мектептегі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spc="-5" dirty="0" err="1" smtClean="0">
                <a:latin typeface="Arial"/>
                <a:cs typeface="Arial"/>
              </a:rPr>
              <a:t>зерттеулерді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spc="-5" dirty="0" err="1" smtClean="0">
                <a:latin typeface="Arial"/>
                <a:cs typeface="Arial"/>
              </a:rPr>
              <a:t>қаржыландыруға мүмкіндік!</a:t>
            </a:r>
            <a:endParaRPr lang="ru-RU" sz="1400" b="1" spc="-5" dirty="0" smtClean="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endParaRPr lang="ru-RU" sz="1400" b="1" spc="-5" dirty="0" smtClean="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ru-RU" sz="1400" b="1" spc="-5" dirty="0" err="1">
                <a:latin typeface="Arial"/>
                <a:cs typeface="Arial"/>
              </a:rPr>
              <a:t>А</a:t>
            </a:r>
            <a:r>
              <a:rPr lang="ru-RU" sz="1400" b="1" spc="-5" dirty="0" err="1" smtClean="0">
                <a:latin typeface="Arial"/>
                <a:cs typeface="Arial"/>
              </a:rPr>
              <a:t>птасына</a:t>
            </a:r>
            <a:r>
              <a:rPr lang="ru-RU" sz="1400" b="1" spc="-5" dirty="0" smtClean="0">
                <a:latin typeface="Arial"/>
                <a:cs typeface="Arial"/>
              </a:rPr>
              <a:t> 3 </a:t>
            </a:r>
            <a:r>
              <a:rPr lang="ru-RU" sz="1400" b="1" spc="-5" dirty="0" err="1" smtClean="0">
                <a:latin typeface="Arial"/>
                <a:cs typeface="Arial"/>
              </a:rPr>
              <a:t>рет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spc="-5" dirty="0" err="1" smtClean="0">
                <a:latin typeface="Arial"/>
                <a:cs typeface="Arial"/>
              </a:rPr>
              <a:t>өтілетін сабақ</a:t>
            </a:r>
            <a:r>
              <a:rPr lang="ru-RU" sz="1400" b="1" spc="-5" dirty="0" smtClean="0">
                <a:latin typeface="Arial"/>
                <a:cs typeface="Arial"/>
              </a:rPr>
              <a:t>, плюс </a:t>
            </a:r>
            <a:r>
              <a:rPr lang="ru-RU" sz="1400" b="1" spc="-5" dirty="0" err="1" smtClean="0">
                <a:latin typeface="Arial"/>
                <a:cs typeface="Arial"/>
              </a:rPr>
              <a:t>күн сайын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spc="-5" dirty="0" err="1" smtClean="0">
                <a:latin typeface="Arial"/>
                <a:cs typeface="Arial"/>
              </a:rPr>
              <a:t>өтілмейтін зертхана</a:t>
            </a:r>
            <a:r>
              <a:rPr lang="ru-RU" sz="1400" b="1" spc="-5" dirty="0" smtClean="0">
                <a:latin typeface="Arial"/>
                <a:cs typeface="Arial"/>
              </a:rPr>
              <a:t>. </a:t>
            </a: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endParaRPr lang="ru-RU" sz="1400" b="1" spc="-5" dirty="0" smtClean="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ru-RU" sz="1400" b="1" spc="-5" dirty="0" err="1" smtClean="0">
                <a:latin typeface="Arial"/>
                <a:cs typeface="Arial"/>
              </a:rPr>
              <a:t>Зертхана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spc="-5" dirty="0" err="1" smtClean="0">
                <a:latin typeface="Arial"/>
                <a:cs typeface="Arial"/>
              </a:rPr>
              <a:t>бөлімдері айтарлықтай маңызды және талабы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spc="-5" dirty="0" err="1" smtClean="0">
                <a:latin typeface="Arial"/>
                <a:cs typeface="Arial"/>
              </a:rPr>
              <a:t>көбірек.</a:t>
            </a:r>
            <a:endParaRPr lang="ru-RU" sz="1400" b="1" spc="-5" dirty="0" smtClean="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100"/>
              </a:spcBef>
              <a:buFont typeface="Arial" pitchFamily="34" charset="0"/>
              <a:buChar char="•"/>
            </a:pP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spc="-5" dirty="0" err="1" smtClean="0">
                <a:latin typeface="Arial"/>
                <a:cs typeface="Arial"/>
              </a:rPr>
              <a:t>зертханалық жұмысты сіз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spc="-5" dirty="0" err="1" smtClean="0">
                <a:latin typeface="Arial"/>
                <a:cs typeface="Arial"/>
              </a:rPr>
              <a:t>орнатасыз</a:t>
            </a:r>
            <a:r>
              <a:rPr lang="ru-RU" sz="1400" b="1" spc="-5" dirty="0" smtClean="0">
                <a:latin typeface="Arial"/>
                <a:cs typeface="Arial"/>
              </a:rPr>
              <a:t> - </a:t>
            </a:r>
            <a:r>
              <a:rPr lang="ru-RU" sz="1400" b="1" spc="-5" dirty="0" err="1" smtClean="0">
                <a:latin typeface="Arial"/>
                <a:cs typeface="Arial"/>
              </a:rPr>
              <a:t>сіз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spc="-5" dirty="0" err="1" smtClean="0">
                <a:latin typeface="Arial"/>
                <a:cs typeface="Arial"/>
              </a:rPr>
              <a:t>үшін орнатылмайды</a:t>
            </a:r>
            <a:r>
              <a:rPr lang="ru-RU" sz="1400" b="1" spc="-5" dirty="0" smtClean="0">
                <a:latin typeface="Arial"/>
                <a:cs typeface="Arial"/>
              </a:rPr>
              <a:t>.</a:t>
            </a:r>
          </a:p>
          <a:p>
            <a:pPr marL="12700" algn="just">
              <a:lnSpc>
                <a:spcPct val="100000"/>
              </a:lnSpc>
              <a:spcBef>
                <a:spcPts val="100"/>
              </a:spcBef>
              <a:buFont typeface="Arial" pitchFamily="34" charset="0"/>
              <a:buChar char="•"/>
            </a:pPr>
            <a:r>
              <a:rPr lang="ru-RU" sz="1400" b="1" spc="-5" dirty="0" err="1" smtClean="0">
                <a:latin typeface="Arial"/>
                <a:cs typeface="Arial"/>
              </a:rPr>
              <a:t>Жоғары мектептегі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spc="-5" dirty="0" err="1" smtClean="0">
                <a:latin typeface="Arial"/>
                <a:cs typeface="Arial"/>
              </a:rPr>
              <a:t>зертханалар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spc="-5" dirty="0" err="1" smtClean="0">
                <a:latin typeface="Arial"/>
                <a:cs typeface="Arial"/>
              </a:rPr>
              <a:t>сияқты емес</a:t>
            </a:r>
            <a:r>
              <a:rPr lang="ru-RU" sz="1400" b="1" spc="-5" dirty="0" smtClean="0">
                <a:latin typeface="Arial"/>
                <a:cs typeface="Arial"/>
              </a:rPr>
              <a:t>.</a:t>
            </a:r>
          </a:p>
          <a:p>
            <a:pPr marL="12700" algn="just">
              <a:lnSpc>
                <a:spcPct val="100000"/>
              </a:lnSpc>
              <a:spcBef>
                <a:spcPts val="100"/>
              </a:spcBef>
              <a:buFont typeface="Arial" pitchFamily="34" charset="0"/>
              <a:buChar char="•"/>
            </a:pPr>
            <a:r>
              <a:rPr lang="ru-RU" sz="1400" b="1" spc="-5" dirty="0" err="1" smtClean="0">
                <a:latin typeface="Arial"/>
                <a:cs typeface="Arial"/>
              </a:rPr>
              <a:t>Зертхана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spc="-5" dirty="0" err="1" smtClean="0">
                <a:latin typeface="Arial"/>
                <a:cs typeface="Arial"/>
              </a:rPr>
              <a:t>күні бойы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spc="-5" dirty="0" err="1" smtClean="0">
                <a:latin typeface="Arial"/>
                <a:cs typeface="Arial"/>
              </a:rPr>
              <a:t>жүруі мүмкін.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</a:p>
          <a:p>
            <a:pPr marL="12700" algn="just">
              <a:lnSpc>
                <a:spcPct val="100000"/>
              </a:lnSpc>
              <a:spcBef>
                <a:spcPts val="100"/>
              </a:spcBef>
              <a:buFont typeface="Arial" pitchFamily="34" charset="0"/>
              <a:buChar char="•"/>
            </a:pPr>
            <a:r>
              <a:rPr lang="ru-RU" sz="1400" b="1" spc="-5" dirty="0" err="1" smtClean="0">
                <a:latin typeface="Arial"/>
                <a:cs typeface="Arial"/>
              </a:rPr>
              <a:t>Зертхана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spc="-5" dirty="0" err="1" smtClean="0">
                <a:latin typeface="Arial"/>
                <a:cs typeface="Arial"/>
              </a:rPr>
              <a:t>жеке</a:t>
            </a:r>
            <a:r>
              <a:rPr lang="ru-RU" sz="1400" b="1" spc="-5" dirty="0" smtClean="0">
                <a:latin typeface="Arial"/>
                <a:cs typeface="Arial"/>
              </a:rPr>
              <a:t> курс </a:t>
            </a:r>
            <a:r>
              <a:rPr lang="ru-RU" sz="1400" b="1" spc="-5" dirty="0" err="1" smtClean="0">
                <a:latin typeface="Arial"/>
                <a:cs typeface="Arial"/>
              </a:rPr>
              <a:t>болуы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spc="-5" dirty="0" err="1" smtClean="0">
                <a:latin typeface="Arial"/>
                <a:cs typeface="Arial"/>
              </a:rPr>
              <a:t>мүмкін немесе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spc="-5" dirty="0" err="1" smtClean="0">
                <a:latin typeface="Arial"/>
                <a:cs typeface="Arial"/>
              </a:rPr>
              <a:t>дәріс курсымен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spc="-5" dirty="0" err="1" smtClean="0">
                <a:latin typeface="Arial"/>
                <a:cs typeface="Arial"/>
              </a:rPr>
              <a:t>біріктірілуі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spc="-5" dirty="0" err="1" smtClean="0">
                <a:latin typeface="Arial"/>
                <a:cs typeface="Arial"/>
              </a:rPr>
              <a:t>мүмкін</a:t>
            </a:r>
            <a:r>
              <a:rPr lang="ru-RU" sz="1400" b="1" spc="-5" dirty="0" smtClean="0">
                <a:latin typeface="Arial"/>
                <a:cs typeface="Arial"/>
              </a:rPr>
              <a:t>.</a:t>
            </a:r>
            <a:r>
              <a:rPr sz="1400" dirty="0" smtClean="0">
                <a:latin typeface="Arial MT"/>
                <a:cs typeface="Arial MT"/>
              </a:rPr>
              <a:t>.</a:t>
            </a:r>
            <a:endParaRPr sz="1400" dirty="0">
              <a:latin typeface="Arial MT"/>
              <a:cs typeface="Arial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304800"/>
            <a:ext cx="8458200" cy="99706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3200" spc="-5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Колледждегі</a:t>
            </a:r>
            <a:r>
              <a:rPr lang="ru-RU" sz="3200" spc="-5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</a:t>
            </a:r>
            <a:r>
              <a:rPr lang="en-US" sz="3200" spc="-5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STEM </a:t>
            </a:r>
            <a:r>
              <a:rPr lang="ru-RU" sz="3200" spc="-5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жоғары</a:t>
            </a:r>
            <a:r>
              <a:rPr lang="ru-RU" sz="3200" spc="-5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</a:t>
            </a:r>
            <a:r>
              <a:rPr lang="ru-RU" sz="3200" spc="-5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мектептен</a:t>
            </a:r>
            <a:r>
              <a:rPr lang="en-US" sz="3200" spc="-5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en-US" sz="3200" spc="-5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ru-RU" sz="3200" spc="-5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</a:t>
            </a:r>
            <a:r>
              <a:rPr lang="ru-RU" sz="3200" spc="-5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несімен</a:t>
            </a:r>
            <a:r>
              <a:rPr lang="ru-RU" sz="3200" spc="-5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</a:t>
            </a:r>
            <a:r>
              <a:rPr lang="ru-RU" sz="3200" spc="-5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ерекшеленеді</a:t>
            </a:r>
            <a:endParaRPr sz="3200"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307340" y="1558798"/>
            <a:ext cx="7764145" cy="34259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b="1" spc="-5" dirty="0" err="1" smtClean="0">
                <a:latin typeface="Arial"/>
                <a:cs typeface="Arial"/>
              </a:rPr>
              <a:t>Қатаңдық: Концептуалды</a:t>
            </a:r>
            <a:r>
              <a:rPr lang="ru-RU" b="1" spc="-5" dirty="0" smtClean="0">
                <a:latin typeface="Arial"/>
                <a:cs typeface="Arial"/>
              </a:rPr>
              <a:t> </a:t>
            </a:r>
            <a:r>
              <a:rPr lang="ru-RU" b="1" spc="-5" dirty="0" err="1" smtClean="0">
                <a:latin typeface="Arial"/>
                <a:cs typeface="Arial"/>
              </a:rPr>
              <a:t>күрделі курстар</a:t>
            </a:r>
            <a:r>
              <a:rPr lang="ru-RU" b="1" spc="-5" dirty="0" smtClean="0">
                <a:latin typeface="Arial"/>
                <a:cs typeface="Arial"/>
              </a:rPr>
              <a:t> мен </a:t>
            </a:r>
            <a:r>
              <a:rPr lang="ru-RU" b="1" spc="-5" dirty="0" err="1" smtClean="0">
                <a:latin typeface="Arial"/>
                <a:cs typeface="Arial"/>
              </a:rPr>
              <a:t>қиын тапсырмалар</a:t>
            </a:r>
            <a:endParaRPr lang="ru-RU" b="1" spc="-5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  <a:buFont typeface="Arial" pitchFamily="34" charset="0"/>
              <a:buChar char="•"/>
            </a:pPr>
            <a:r>
              <a:rPr lang="ru-RU" b="1" spc="-5" dirty="0" err="1" smtClean="0">
                <a:latin typeface="Arial"/>
                <a:cs typeface="Arial"/>
              </a:rPr>
              <a:t>Сіздің</a:t>
            </a:r>
            <a:r>
              <a:rPr lang="ru-RU" b="1" spc="-5" dirty="0" smtClean="0">
                <a:latin typeface="Arial"/>
                <a:cs typeface="Arial"/>
              </a:rPr>
              <a:t> </a:t>
            </a:r>
            <a:r>
              <a:rPr lang="kk-KZ" b="1" spc="-5" dirty="0" smtClean="0">
                <a:latin typeface="Arial"/>
                <a:cs typeface="Arial"/>
              </a:rPr>
              <a:t>жоғары мектеп</a:t>
            </a:r>
            <a:r>
              <a:rPr lang="ru-RU" b="1" spc="-5" dirty="0" err="1" smtClean="0">
                <a:latin typeface="Arial"/>
                <a:cs typeface="Arial"/>
              </a:rPr>
              <a:t>тен</a:t>
            </a:r>
            <a:r>
              <a:rPr lang="ru-RU" b="1" spc="-5" dirty="0" smtClean="0">
                <a:latin typeface="Arial"/>
                <a:cs typeface="Arial"/>
              </a:rPr>
              <a:t> </a:t>
            </a:r>
            <a:r>
              <a:rPr lang="ru-RU" b="1" spc="-5" dirty="0" err="1" smtClean="0">
                <a:latin typeface="Arial"/>
                <a:cs typeface="Arial"/>
              </a:rPr>
              <a:t>алған оқу әдеттеріңіз жеткілікті</a:t>
            </a:r>
            <a:r>
              <a:rPr lang="ru-RU" b="1" spc="-5" dirty="0" smtClean="0">
                <a:latin typeface="Arial"/>
                <a:cs typeface="Arial"/>
              </a:rPr>
              <a:t> </a:t>
            </a:r>
            <a:r>
              <a:rPr lang="ru-RU" b="1" spc="-5" dirty="0" err="1" smtClean="0">
                <a:latin typeface="Arial"/>
                <a:cs typeface="Arial"/>
              </a:rPr>
              <a:t>болмауы</a:t>
            </a:r>
            <a:r>
              <a:rPr lang="ru-RU" b="1" spc="-5" dirty="0" smtClean="0">
                <a:latin typeface="Arial"/>
                <a:cs typeface="Arial"/>
              </a:rPr>
              <a:t> </a:t>
            </a:r>
            <a:r>
              <a:rPr lang="ru-RU" b="1" spc="-5" dirty="0" err="1" smtClean="0">
                <a:latin typeface="Arial"/>
                <a:cs typeface="Arial"/>
              </a:rPr>
              <a:t>мүмкін.</a:t>
            </a:r>
            <a:endParaRPr lang="ru-RU" b="1" spc="-5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b="1" spc="-5" dirty="0" smtClean="0">
                <a:latin typeface="Arial"/>
                <a:cs typeface="Arial"/>
              </a:rPr>
              <a:t>Профессор </a:t>
            </a:r>
            <a:r>
              <a:rPr lang="ru-RU" b="1" spc="-5" dirty="0" err="1" smtClean="0">
                <a:latin typeface="Arial"/>
                <a:cs typeface="Arial"/>
              </a:rPr>
              <a:t>кітапта</a:t>
            </a:r>
            <a:r>
              <a:rPr lang="ru-RU" b="1" spc="-5" dirty="0" smtClean="0">
                <a:latin typeface="Arial"/>
                <a:cs typeface="Arial"/>
              </a:rPr>
              <a:t> не бар </a:t>
            </a:r>
            <a:r>
              <a:rPr lang="ru-RU" b="1" spc="-5" dirty="0" err="1" smtClean="0">
                <a:latin typeface="Arial"/>
                <a:cs typeface="Arial"/>
              </a:rPr>
              <a:t>екенін</a:t>
            </a:r>
            <a:r>
              <a:rPr lang="ru-RU" b="1" spc="-5" dirty="0" smtClean="0">
                <a:latin typeface="Arial"/>
                <a:cs typeface="Arial"/>
              </a:rPr>
              <a:t> </a:t>
            </a:r>
            <a:r>
              <a:rPr lang="ru-RU" b="1" spc="-5" dirty="0" err="1" smtClean="0">
                <a:latin typeface="Arial"/>
                <a:cs typeface="Arial"/>
              </a:rPr>
              <a:t>мүлдем талқыламауы мүмкін</a:t>
            </a:r>
            <a:r>
              <a:rPr lang="ru-RU" b="1" spc="-5" dirty="0" smtClean="0">
                <a:latin typeface="Arial"/>
                <a:cs typeface="Arial"/>
              </a:rPr>
              <a:t>!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  <a:buFont typeface="Arial" pitchFamily="34" charset="0"/>
              <a:buChar char="•"/>
            </a:pPr>
            <a:r>
              <a:rPr lang="ru-RU" b="1" spc="-5" dirty="0" smtClean="0">
                <a:latin typeface="Arial"/>
                <a:cs typeface="Arial"/>
              </a:rPr>
              <a:t>Оны </a:t>
            </a:r>
            <a:r>
              <a:rPr lang="ru-RU" b="1" spc="-5" dirty="0" err="1" smtClean="0">
                <a:latin typeface="Arial"/>
                <a:cs typeface="Arial"/>
              </a:rPr>
              <a:t>оқып</a:t>
            </a:r>
            <a:r>
              <a:rPr lang="ru-RU" b="1" spc="-5" dirty="0" smtClean="0">
                <a:latin typeface="Arial"/>
                <a:cs typeface="Arial"/>
              </a:rPr>
              <a:t>, </a:t>
            </a:r>
            <a:r>
              <a:rPr lang="ru-RU" b="1" spc="-5" dirty="0" err="1" smtClean="0">
                <a:latin typeface="Arial"/>
                <a:cs typeface="Arial"/>
              </a:rPr>
              <a:t>өз бетінше</a:t>
            </a:r>
            <a:r>
              <a:rPr lang="ru-RU" b="1" spc="-5" dirty="0" smtClean="0">
                <a:latin typeface="Arial"/>
                <a:cs typeface="Arial"/>
              </a:rPr>
              <a:t> </a:t>
            </a:r>
            <a:r>
              <a:rPr lang="ru-RU" b="1" spc="-5" dirty="0" err="1" smtClean="0">
                <a:latin typeface="Arial"/>
                <a:cs typeface="Arial"/>
              </a:rPr>
              <a:t>түсінуді талап</a:t>
            </a:r>
            <a:r>
              <a:rPr lang="ru-RU" b="1" spc="-5" dirty="0" smtClean="0">
                <a:latin typeface="Arial"/>
                <a:cs typeface="Arial"/>
              </a:rPr>
              <a:t> </a:t>
            </a:r>
            <a:r>
              <a:rPr lang="ru-RU" b="1" spc="-5" dirty="0" err="1" smtClean="0">
                <a:latin typeface="Arial"/>
                <a:cs typeface="Arial"/>
              </a:rPr>
              <a:t>етуі</a:t>
            </a:r>
            <a:r>
              <a:rPr lang="ru-RU" b="1" spc="-5" dirty="0" smtClean="0">
                <a:latin typeface="Arial"/>
                <a:cs typeface="Arial"/>
              </a:rPr>
              <a:t> </a:t>
            </a:r>
            <a:r>
              <a:rPr lang="ru-RU" b="1" spc="-5" dirty="0" err="1" smtClean="0">
                <a:latin typeface="Arial"/>
                <a:cs typeface="Arial"/>
              </a:rPr>
              <a:t>мүмкін</a:t>
            </a:r>
            <a:r>
              <a:rPr lang="ru-RU" b="1" spc="-5" dirty="0" smtClean="0">
                <a:latin typeface="Arial"/>
                <a:cs typeface="Arial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  <a:buFont typeface="Arial" pitchFamily="34" charset="0"/>
              <a:buChar char="•"/>
            </a:pPr>
            <a:r>
              <a:rPr lang="ru-RU" b="1" spc="-5" dirty="0" err="1" smtClean="0">
                <a:latin typeface="Arial"/>
                <a:cs typeface="Arial"/>
              </a:rPr>
              <a:t>Дәріс жанама</a:t>
            </a:r>
            <a:r>
              <a:rPr lang="ru-RU" b="1" spc="-5" dirty="0" smtClean="0">
                <a:latin typeface="Arial"/>
                <a:cs typeface="Arial"/>
              </a:rPr>
              <a:t> </a:t>
            </a:r>
            <a:r>
              <a:rPr lang="ru-RU" b="1" spc="-5" dirty="0" err="1" smtClean="0">
                <a:latin typeface="Arial"/>
                <a:cs typeface="Arial"/>
              </a:rPr>
              <a:t>болуы</a:t>
            </a:r>
            <a:r>
              <a:rPr lang="ru-RU" b="1" spc="-5" dirty="0" smtClean="0">
                <a:latin typeface="Arial"/>
                <a:cs typeface="Arial"/>
              </a:rPr>
              <a:t> </a:t>
            </a:r>
            <a:r>
              <a:rPr lang="ru-RU" b="1" spc="-5" dirty="0" err="1" smtClean="0">
                <a:latin typeface="Arial"/>
                <a:cs typeface="Arial"/>
              </a:rPr>
              <a:t>мүмкін немесе</a:t>
            </a:r>
            <a:r>
              <a:rPr lang="ru-RU" b="1" spc="-5" dirty="0" smtClean="0">
                <a:latin typeface="Arial"/>
                <a:cs typeface="Arial"/>
              </a:rPr>
              <a:t> </a:t>
            </a:r>
            <a:r>
              <a:rPr lang="ru-RU" b="1" spc="-5" dirty="0" err="1" smtClean="0">
                <a:latin typeface="Arial"/>
                <a:cs typeface="Arial"/>
              </a:rPr>
              <a:t>текстке</a:t>
            </a:r>
            <a:r>
              <a:rPr lang="ru-RU" b="1" spc="-5" dirty="0" smtClean="0">
                <a:latin typeface="Arial"/>
                <a:cs typeface="Arial"/>
              </a:rPr>
              <a:t> </a:t>
            </a:r>
            <a:r>
              <a:rPr lang="ru-RU" b="1" spc="-5" dirty="0" err="1" smtClean="0">
                <a:latin typeface="Arial"/>
                <a:cs typeface="Arial"/>
              </a:rPr>
              <a:t>қосымша ақпарат берілуі</a:t>
            </a:r>
            <a:r>
              <a:rPr lang="ru-RU" b="1" spc="-5" dirty="0" smtClean="0">
                <a:latin typeface="Arial"/>
                <a:cs typeface="Arial"/>
              </a:rPr>
              <a:t> </a:t>
            </a:r>
            <a:r>
              <a:rPr lang="ru-RU" b="1" spc="-5" dirty="0" err="1" smtClean="0">
                <a:latin typeface="Arial"/>
                <a:cs typeface="Arial"/>
              </a:rPr>
              <a:t>мүмкін.</a:t>
            </a:r>
            <a:endParaRPr lang="ru-RU" b="1" spc="-5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b="1" spc="-5" dirty="0" err="1" smtClean="0">
                <a:latin typeface="Arial"/>
                <a:cs typeface="Arial"/>
              </a:rPr>
              <a:t>Курстар</a:t>
            </a:r>
            <a:r>
              <a:rPr lang="ru-RU" b="1" spc="-5" dirty="0" smtClean="0">
                <a:latin typeface="Arial"/>
                <a:cs typeface="Arial"/>
              </a:rPr>
              <a:t> </a:t>
            </a:r>
            <a:r>
              <a:rPr lang="ru-RU" b="1" spc="-5" dirty="0" err="1" smtClean="0">
                <a:latin typeface="Arial"/>
                <a:cs typeface="Arial"/>
              </a:rPr>
              <a:t>көлденең (гуманитарлық ғылымдар</a:t>
            </a:r>
            <a:r>
              <a:rPr lang="ru-RU" b="1" spc="-5" dirty="0" smtClean="0">
                <a:latin typeface="Arial"/>
                <a:cs typeface="Arial"/>
              </a:rPr>
              <a:t>) </a:t>
            </a:r>
            <a:r>
              <a:rPr lang="ru-RU" b="1" spc="-5" dirty="0" err="1" smtClean="0">
                <a:latin typeface="Arial"/>
                <a:cs typeface="Arial"/>
              </a:rPr>
              <a:t>емес</a:t>
            </a:r>
            <a:r>
              <a:rPr lang="ru-RU" b="1" spc="-5" dirty="0" smtClean="0">
                <a:latin typeface="Arial"/>
                <a:cs typeface="Arial"/>
              </a:rPr>
              <a:t>, </a:t>
            </a:r>
            <a:r>
              <a:rPr lang="ru-RU" b="1" spc="-5" dirty="0" err="1" smtClean="0">
                <a:latin typeface="Arial"/>
                <a:cs typeface="Arial"/>
              </a:rPr>
              <a:t>реттік</a:t>
            </a:r>
            <a:r>
              <a:rPr lang="ru-RU" b="1" spc="-5" dirty="0" smtClean="0">
                <a:latin typeface="Arial"/>
                <a:cs typeface="Arial"/>
              </a:rPr>
              <a:t> (</a:t>
            </a:r>
            <a:r>
              <a:rPr lang="ru-RU" b="1" spc="-5" dirty="0" err="1" smtClean="0">
                <a:latin typeface="Arial"/>
                <a:cs typeface="Arial"/>
              </a:rPr>
              <a:t>тігіннен</a:t>
            </a:r>
            <a:r>
              <a:rPr lang="ru-RU" b="1" spc="-5" dirty="0" smtClean="0">
                <a:latin typeface="Arial"/>
                <a:cs typeface="Arial"/>
              </a:rPr>
              <a:t>) </a:t>
            </a:r>
            <a:r>
              <a:rPr lang="ru-RU" b="1" spc="-5" dirty="0" err="1" smtClean="0">
                <a:latin typeface="Arial"/>
                <a:cs typeface="Arial"/>
              </a:rPr>
              <a:t>болып</a:t>
            </a:r>
            <a:r>
              <a:rPr lang="ru-RU" b="1" spc="-5" dirty="0" smtClean="0">
                <a:latin typeface="Arial"/>
                <a:cs typeface="Arial"/>
              </a:rPr>
              <a:t> </a:t>
            </a:r>
            <a:r>
              <a:rPr lang="ru-RU" b="1" spc="-5" dirty="0" err="1" smtClean="0">
                <a:latin typeface="Arial"/>
                <a:cs typeface="Arial"/>
              </a:rPr>
              <a:t>табылады</a:t>
            </a:r>
            <a:r>
              <a:rPr lang="ru-RU" b="1" spc="-5" dirty="0" smtClean="0">
                <a:latin typeface="Arial"/>
                <a:cs typeface="Arial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  <a:buFont typeface="Arial" pitchFamily="34" charset="0"/>
              <a:buChar char="•"/>
            </a:pPr>
            <a:r>
              <a:rPr lang="ru-RU" b="1" spc="-5" dirty="0" err="1" smtClean="0">
                <a:latin typeface="Arial"/>
                <a:cs typeface="Arial"/>
              </a:rPr>
              <a:t>Мысалы</a:t>
            </a:r>
            <a:r>
              <a:rPr lang="ru-RU" b="1" spc="-5" dirty="0" smtClean="0">
                <a:latin typeface="Arial"/>
                <a:cs typeface="Arial"/>
              </a:rPr>
              <a:t>. </a:t>
            </a:r>
            <a:r>
              <a:rPr lang="ru-RU" b="1" spc="-5" dirty="0" err="1" smtClean="0">
                <a:latin typeface="Arial"/>
                <a:cs typeface="Arial"/>
              </a:rPr>
              <a:t>Сізге</a:t>
            </a:r>
            <a:r>
              <a:rPr lang="ru-RU" b="1" spc="-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Organic </a:t>
            </a:r>
            <a:r>
              <a:rPr lang="ru-RU" b="1" spc="-5" dirty="0" err="1" smtClean="0">
                <a:latin typeface="Arial"/>
                <a:cs typeface="Arial"/>
              </a:rPr>
              <a:t>немесе</a:t>
            </a:r>
            <a:r>
              <a:rPr lang="ru-RU" b="1" spc="-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P-</a:t>
            </a:r>
            <a:r>
              <a:rPr lang="en-US" b="1" spc="-5" dirty="0" err="1" smtClean="0">
                <a:latin typeface="Arial"/>
                <a:cs typeface="Arial"/>
              </a:rPr>
              <a:t>Chem</a:t>
            </a:r>
            <a:r>
              <a:rPr lang="en-US" b="1" spc="-5" dirty="0" smtClean="0">
                <a:latin typeface="Arial"/>
                <a:cs typeface="Arial"/>
              </a:rPr>
              <a:t> </a:t>
            </a:r>
            <a:r>
              <a:rPr lang="ru-RU" b="1" spc="-5" dirty="0" err="1" smtClean="0">
                <a:latin typeface="Arial"/>
                <a:cs typeface="Arial"/>
              </a:rPr>
              <a:t>алдында</a:t>
            </a:r>
            <a:r>
              <a:rPr lang="ru-RU" b="1" spc="-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General </a:t>
            </a:r>
            <a:r>
              <a:rPr lang="en-US" b="1" spc="-5" dirty="0" err="1" smtClean="0">
                <a:latin typeface="Arial"/>
                <a:cs typeface="Arial"/>
              </a:rPr>
              <a:t>Chem</a:t>
            </a:r>
            <a:r>
              <a:rPr lang="en-US" b="1" spc="-5" dirty="0" smtClean="0">
                <a:latin typeface="Arial"/>
                <a:cs typeface="Arial"/>
              </a:rPr>
              <a:t> </a:t>
            </a:r>
            <a:r>
              <a:rPr lang="ru-RU" b="1" spc="-5" dirty="0" err="1" smtClean="0">
                <a:latin typeface="Arial"/>
                <a:cs typeface="Arial"/>
              </a:rPr>
              <a:t>қажет болады</a:t>
            </a:r>
            <a:r>
              <a:rPr lang="ru-RU" b="1" spc="-5" dirty="0" smtClean="0">
                <a:latin typeface="Arial"/>
                <a:cs typeface="Arial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  <a:buFont typeface="Arial" pitchFamily="34" charset="0"/>
              <a:buChar char="•"/>
            </a:pPr>
            <a:r>
              <a:rPr lang="ru-RU" b="1" spc="-5" dirty="0" err="1" smtClean="0">
                <a:latin typeface="Arial"/>
                <a:cs typeface="Arial"/>
              </a:rPr>
              <a:t>Нәтижесінде сізде</a:t>
            </a:r>
            <a:r>
              <a:rPr lang="ru-RU" b="1" spc="-5" dirty="0" smtClean="0">
                <a:latin typeface="Arial"/>
                <a:cs typeface="Arial"/>
              </a:rPr>
              <a:t> бос </a:t>
            </a:r>
            <a:r>
              <a:rPr lang="ru-RU" b="1" spc="-5" dirty="0" err="1" smtClean="0">
                <a:latin typeface="Arial"/>
                <a:cs typeface="Arial"/>
              </a:rPr>
              <a:t>таңдау пәндері </a:t>
            </a:r>
            <a:r>
              <a:rPr lang="ru-RU" b="1" spc="-5" dirty="0" smtClean="0">
                <a:latin typeface="Arial"/>
                <a:cs typeface="Arial"/>
              </a:rPr>
              <a:t>аз </a:t>
            </a:r>
            <a:r>
              <a:rPr lang="ru-RU" b="1" spc="-5" dirty="0" err="1" smtClean="0">
                <a:latin typeface="Arial"/>
                <a:cs typeface="Arial"/>
              </a:rPr>
              <a:t>болуы</a:t>
            </a:r>
            <a:r>
              <a:rPr lang="ru-RU" b="1" spc="-5" dirty="0" smtClean="0">
                <a:latin typeface="Arial"/>
                <a:cs typeface="Arial"/>
              </a:rPr>
              <a:t> </a:t>
            </a:r>
            <a:r>
              <a:rPr lang="ru-RU" b="1" spc="-5" dirty="0" err="1" smtClean="0">
                <a:latin typeface="Arial"/>
                <a:cs typeface="Arial"/>
              </a:rPr>
              <a:t>мүмкін</a:t>
            </a:r>
            <a:r>
              <a:rPr lang="ru-RU" b="1" spc="-5" dirty="0" smtClean="0">
                <a:latin typeface="Arial"/>
                <a:cs typeface="Arial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0" y="607179"/>
            <a:ext cx="7919465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3600" b="1" spc="-5" dirty="0" smtClean="0"/>
              <a:t>STEM </a:t>
            </a:r>
            <a:r>
              <a:rPr lang="kk-KZ" sz="3600" b="1" spc="-5" dirty="0" smtClean="0"/>
              <a:t>сабақ </a:t>
            </a:r>
            <a:r>
              <a:rPr lang="ru-RU" sz="3600" b="1" spc="-5" dirty="0" err="1" smtClean="0"/>
              <a:t>қалай</a:t>
            </a:r>
            <a:r>
              <a:rPr lang="ru-RU" sz="3600" b="1" spc="-5" dirty="0" smtClean="0"/>
              <a:t> </a:t>
            </a:r>
            <a:r>
              <a:rPr lang="ru-RU" sz="3600" b="1" spc="-5" dirty="0" err="1" smtClean="0"/>
              <a:t>ерекшеленеді</a:t>
            </a:r>
            <a:endParaRPr sz="3600" b="1"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383540" y="1558149"/>
            <a:ext cx="8305165" cy="3370795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These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2400" dirty="0" err="1"/>
              <a:t>курстар</a:t>
            </a:r>
            <a:r>
              <a:rPr lang="ru-RU" sz="2400" dirty="0"/>
              <a:t> </a:t>
            </a:r>
            <a:r>
              <a:rPr lang="ru-RU" sz="2400" dirty="0" err="1"/>
              <a:t>көбінесе</a:t>
            </a:r>
            <a:r>
              <a:rPr lang="ru-RU" sz="2400" dirty="0"/>
              <a:t> </a:t>
            </a:r>
            <a:r>
              <a:rPr lang="ru-RU" sz="2400" dirty="0" err="1"/>
              <a:t>колледждің</a:t>
            </a:r>
            <a:r>
              <a:rPr lang="ru-RU" sz="2400" dirty="0"/>
              <a:t> </a:t>
            </a:r>
            <a:r>
              <a:rPr lang="ru-RU" sz="2400" dirty="0" err="1"/>
              <a:t>үздік</a:t>
            </a:r>
            <a:r>
              <a:rPr lang="ru-RU" sz="2400" dirty="0"/>
              <a:t> </a:t>
            </a:r>
            <a:r>
              <a:rPr lang="ru-RU" sz="2400" dirty="0" err="1"/>
              <a:t>студенттерін</a:t>
            </a:r>
            <a:r>
              <a:rPr lang="ru-RU" sz="2400" dirty="0"/>
              <a:t> </a:t>
            </a:r>
            <a:r>
              <a:rPr lang="ru-RU" sz="2400" dirty="0" err="1"/>
              <a:t>тартады</a:t>
            </a:r>
            <a:r>
              <a:rPr lang="ru-RU" sz="2400" dirty="0"/>
              <a:t>. </a:t>
            </a:r>
            <a:r>
              <a:rPr lang="ru-RU" sz="2400" dirty="0" err="1"/>
              <a:t>Бәсекелестік</a:t>
            </a:r>
            <a:r>
              <a:rPr lang="ru-RU" sz="2400" dirty="0"/>
              <a:t> </a:t>
            </a:r>
            <a:r>
              <a:rPr lang="ru-RU" sz="2400" dirty="0" err="1"/>
              <a:t>жағдай</a:t>
            </a:r>
            <a:r>
              <a:rPr lang="ru-RU" sz="2400" dirty="0"/>
              <a:t> </a:t>
            </a:r>
            <a:r>
              <a:rPr lang="ru-RU" sz="2400" dirty="0" err="1"/>
              <a:t>туындауы</a:t>
            </a:r>
            <a:r>
              <a:rPr lang="ru-RU" sz="2400" dirty="0"/>
              <a:t> </a:t>
            </a:r>
            <a:r>
              <a:rPr lang="ru-RU" sz="2400" dirty="0" err="1" smtClean="0"/>
              <a:t>мүмкін</a:t>
            </a:r>
            <a:r>
              <a:rPr lang="ru-RU" sz="2400" dirty="0" smtClean="0"/>
              <a:t>. </a:t>
            </a:r>
            <a:r>
              <a:rPr lang="ru-RU" sz="2400" dirty="0" err="1"/>
              <a:t>Бағалау</a:t>
            </a:r>
            <a:r>
              <a:rPr lang="ru-RU" sz="2400" dirty="0"/>
              <a:t> </a:t>
            </a:r>
            <a:r>
              <a:rPr lang="ru-RU" sz="2400" dirty="0" err="1"/>
              <a:t>қисық</a:t>
            </a:r>
            <a:r>
              <a:rPr lang="ru-RU" sz="2400" dirty="0"/>
              <a:t> </a:t>
            </a:r>
            <a:r>
              <a:rPr lang="ru-RU" sz="2400" dirty="0" err="1"/>
              <a:t>сызықпен</a:t>
            </a:r>
            <a:r>
              <a:rPr lang="ru-RU" sz="2400" dirty="0"/>
              <a:t> </a:t>
            </a:r>
            <a:r>
              <a:rPr lang="ru-RU" sz="2400" dirty="0" err="1"/>
              <a:t>жүргізілуі</a:t>
            </a:r>
            <a:r>
              <a:rPr lang="ru-RU" sz="2400" dirty="0"/>
              <a:t> </a:t>
            </a:r>
            <a:r>
              <a:rPr lang="ru-RU" sz="2400" dirty="0" err="1"/>
              <a:t>мүмкін</a:t>
            </a:r>
            <a:r>
              <a:rPr lang="ru-RU" sz="2400" dirty="0"/>
              <a:t>. </a:t>
            </a:r>
            <a:r>
              <a:rPr lang="ru-RU" sz="2400" dirty="0" err="1"/>
              <a:t>Басқа</a:t>
            </a:r>
            <a:r>
              <a:rPr lang="ru-RU" sz="2400" dirty="0"/>
              <a:t> </a:t>
            </a:r>
            <a:r>
              <a:rPr lang="ru-RU" sz="2400" dirty="0" err="1"/>
              <a:t>пәндерге</a:t>
            </a:r>
            <a:r>
              <a:rPr lang="ru-RU" sz="2400" dirty="0"/>
              <a:t> </a:t>
            </a:r>
            <a:r>
              <a:rPr lang="ru-RU" sz="2400" dirty="0" err="1"/>
              <a:t>қарағанда</a:t>
            </a:r>
            <a:r>
              <a:rPr lang="ru-RU" sz="2400" dirty="0"/>
              <a:t> </a:t>
            </a:r>
            <a:r>
              <a:rPr lang="ru-RU" sz="2400" dirty="0" err="1"/>
              <a:t>бағалау</a:t>
            </a:r>
            <a:r>
              <a:rPr lang="ru-RU" sz="2400" dirty="0"/>
              <a:t> </a:t>
            </a:r>
            <a:r>
              <a:rPr lang="ru-RU" sz="2400" dirty="0" err="1"/>
              <a:t>инфляциясы</a:t>
            </a:r>
            <a:r>
              <a:rPr lang="ru-RU" sz="2400" dirty="0"/>
              <a:t> </a:t>
            </a:r>
            <a:r>
              <a:rPr lang="ru-RU" sz="2400" dirty="0" err="1"/>
              <a:t>төмен</a:t>
            </a:r>
            <a:r>
              <a:rPr lang="ru-RU" sz="2400" dirty="0"/>
              <a:t> (55% А </a:t>
            </a:r>
            <a:r>
              <a:rPr lang="ru-RU" sz="2400" dirty="0" err="1"/>
              <a:t>болуы</a:t>
            </a:r>
            <a:r>
              <a:rPr lang="ru-RU" sz="2400" dirty="0"/>
              <a:t> </a:t>
            </a:r>
            <a:r>
              <a:rPr lang="ru-RU" sz="2400" dirty="0" err="1"/>
              <a:t>мүмкін</a:t>
            </a:r>
            <a:r>
              <a:rPr lang="ru-RU" sz="2400" dirty="0"/>
              <a:t>). </a:t>
            </a:r>
            <a:r>
              <a:rPr lang="ru-RU" sz="2400" dirty="0" err="1"/>
              <a:t>Бағалау</a:t>
            </a:r>
            <a:r>
              <a:rPr lang="ru-RU" sz="2400" dirty="0"/>
              <a:t> </a:t>
            </a:r>
            <a:r>
              <a:rPr lang="ru-RU" sz="2400" dirty="0" err="1"/>
              <a:t>бірнеше</a:t>
            </a:r>
            <a:r>
              <a:rPr lang="ru-RU" sz="2400" dirty="0"/>
              <a:t> </a:t>
            </a:r>
            <a:r>
              <a:rPr lang="ru-RU" sz="2400" dirty="0" err="1" smtClean="0"/>
              <a:t>тапсырмалар</a:t>
            </a:r>
            <a:r>
              <a:rPr lang="ru-RU" sz="2400" dirty="0" smtClean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шағын</a:t>
            </a:r>
            <a:r>
              <a:rPr lang="ru-RU" sz="2400" dirty="0"/>
              <a:t> </a:t>
            </a:r>
            <a:r>
              <a:rPr lang="ru-RU" sz="2400" dirty="0" err="1"/>
              <a:t>үй</a:t>
            </a:r>
            <a:r>
              <a:rPr lang="ru-RU" sz="2400" dirty="0"/>
              <a:t> </a:t>
            </a:r>
            <a:r>
              <a:rPr lang="ru-RU" sz="2400" dirty="0" err="1"/>
              <a:t>тапсырмасына</a:t>
            </a:r>
            <a:r>
              <a:rPr lang="ru-RU" sz="2400" dirty="0"/>
              <a:t> </a:t>
            </a:r>
            <a:r>
              <a:rPr lang="ru-RU" sz="2400" dirty="0" err="1"/>
              <a:t>негізделуі</a:t>
            </a:r>
            <a:r>
              <a:rPr lang="ru-RU" sz="2400" dirty="0"/>
              <a:t> </a:t>
            </a:r>
            <a:r>
              <a:rPr lang="ru-RU" sz="2400" dirty="0" err="1"/>
              <a:t>мүмкін</a:t>
            </a:r>
            <a:r>
              <a:rPr lang="ru-RU" sz="2400" dirty="0"/>
              <a:t>. </a:t>
            </a:r>
            <a:r>
              <a:rPr lang="ru-RU" sz="2400" dirty="0" err="1"/>
              <a:t>Профессорлар</a:t>
            </a:r>
            <a:r>
              <a:rPr lang="ru-RU" sz="2400" dirty="0"/>
              <a:t> "</a:t>
            </a:r>
            <a:r>
              <a:rPr lang="ru-RU" sz="2400" dirty="0" err="1"/>
              <a:t>қосымша</a:t>
            </a:r>
            <a:r>
              <a:rPr lang="ru-RU" sz="2400" dirty="0"/>
              <a:t> </a:t>
            </a:r>
            <a:r>
              <a:rPr lang="ru-RU" sz="2400" dirty="0" err="1"/>
              <a:t>несие</a:t>
            </a:r>
            <a:r>
              <a:rPr lang="ru-RU" sz="2400" dirty="0"/>
              <a:t>" </a:t>
            </a:r>
            <a:r>
              <a:rPr lang="ru-RU" sz="2400" dirty="0" err="1"/>
              <a:t>алғысы</a:t>
            </a:r>
            <a:r>
              <a:rPr lang="ru-RU" sz="2400" dirty="0"/>
              <a:t> </a:t>
            </a:r>
            <a:r>
              <a:rPr lang="ru-RU" sz="2400" dirty="0" err="1"/>
              <a:t>келмеуі</a:t>
            </a:r>
            <a:r>
              <a:rPr lang="ru-RU" sz="2400" dirty="0"/>
              <a:t> </a:t>
            </a:r>
            <a:r>
              <a:rPr lang="ru-RU" sz="2400" dirty="0" err="1"/>
              <a:t>мүмкін</a:t>
            </a:r>
            <a:r>
              <a:rPr lang="ru-RU" sz="2400" dirty="0"/>
              <a:t>. </a:t>
            </a:r>
            <a:r>
              <a:rPr lang="ru-RU" sz="2400" dirty="0" err="1"/>
              <a:t>Мүмкін</a:t>
            </a:r>
            <a:r>
              <a:rPr lang="ru-RU" sz="2400" dirty="0"/>
              <a:t>, курс </a:t>
            </a:r>
            <a:r>
              <a:rPr lang="ru-RU" sz="2400" dirty="0" err="1"/>
              <a:t>маңызды</a:t>
            </a:r>
            <a:r>
              <a:rPr lang="ru-RU" sz="2400" dirty="0"/>
              <a:t> </a:t>
            </a:r>
            <a:r>
              <a:rPr lang="ru-RU" sz="2400" dirty="0" err="1"/>
              <a:t>емес</a:t>
            </a:r>
            <a:r>
              <a:rPr lang="ru-RU" sz="2400" dirty="0"/>
              <a:t> </a:t>
            </a:r>
            <a:r>
              <a:rPr lang="ru-RU" sz="2400" dirty="0" err="1"/>
              <a:t>адамдарға</a:t>
            </a:r>
            <a:r>
              <a:rPr lang="ru-RU" sz="2400" dirty="0"/>
              <a:t> "</a:t>
            </a:r>
            <a:r>
              <a:rPr lang="ru-RU" sz="2400" dirty="0" err="1"/>
              <a:t>електен</a:t>
            </a:r>
            <a:r>
              <a:rPr lang="ru-RU" sz="2400" dirty="0"/>
              <a:t> </a:t>
            </a:r>
            <a:r>
              <a:rPr lang="ru-RU" sz="2400" dirty="0" err="1"/>
              <a:t>өткізуге</a:t>
            </a:r>
            <a:r>
              <a:rPr lang="ru-RU" sz="2400" dirty="0"/>
              <a:t>" </a:t>
            </a:r>
            <a:r>
              <a:rPr lang="ru-RU" sz="2400" dirty="0" err="1"/>
              <a:t>арналған</a:t>
            </a:r>
            <a:r>
              <a:rPr lang="ru-RU" sz="2400" dirty="0"/>
              <a:t> </a:t>
            </a:r>
            <a:r>
              <a:rPr lang="ru-RU" sz="2400" dirty="0" err="1"/>
              <a:t>шығар</a:t>
            </a:r>
            <a:r>
              <a:rPr lang="ru-RU" sz="2400" dirty="0"/>
              <a:t>. </a:t>
            </a:r>
            <a:r>
              <a:rPr lang="ru-RU" sz="2400" dirty="0" err="1"/>
              <a:t>Курстың</a:t>
            </a:r>
            <a:r>
              <a:rPr lang="ru-RU" sz="2400" dirty="0"/>
              <a:t> </a:t>
            </a:r>
            <a:r>
              <a:rPr lang="ru-RU" sz="2400" dirty="0" err="1"/>
              <a:t>мазмұны</a:t>
            </a:r>
            <a:r>
              <a:rPr lang="ru-RU" sz="2400" dirty="0"/>
              <a:t> мен </a:t>
            </a:r>
            <a:r>
              <a:rPr lang="ru-RU" sz="2400" dirty="0" err="1"/>
              <a:t>бағалау</a:t>
            </a:r>
            <a:r>
              <a:rPr lang="ru-RU" sz="2400" dirty="0"/>
              <a:t> </a:t>
            </a:r>
            <a:r>
              <a:rPr lang="ru-RU" sz="2400" dirty="0" err="1"/>
              <a:t>әдістері</a:t>
            </a:r>
            <a:r>
              <a:rPr lang="ru-RU" sz="2400" dirty="0"/>
              <a:t> </a:t>
            </a:r>
            <a:r>
              <a:rPr lang="ru-RU" sz="2400" dirty="0" err="1"/>
              <a:t>қорқынышты</a:t>
            </a:r>
            <a:r>
              <a:rPr lang="ru-RU" sz="2400" dirty="0"/>
              <a:t> </a:t>
            </a:r>
            <a:r>
              <a:rPr lang="ru-RU" sz="2400" dirty="0" err="1"/>
              <a:t>болуы</a:t>
            </a:r>
            <a:r>
              <a:rPr lang="ru-RU" sz="2400" dirty="0"/>
              <a:t> </a:t>
            </a:r>
            <a:r>
              <a:rPr lang="ru-RU" sz="2400" dirty="0" err="1"/>
              <a:t>мүмкін</a:t>
            </a:r>
            <a:r>
              <a:rPr lang="ru-RU" sz="2400" dirty="0"/>
              <a:t>. </a:t>
            </a:r>
            <a:r>
              <a:rPr lang="ru-RU" sz="2400" dirty="0" err="1" smtClean="0"/>
              <a:t>Бұл</a:t>
            </a:r>
            <a:r>
              <a:rPr lang="ru-RU" sz="2400" dirty="0" smtClean="0"/>
              <a:t> </a:t>
            </a:r>
            <a:r>
              <a:rPr lang="ru-RU" sz="2400" dirty="0" err="1"/>
              <a:t>оқытудың</a:t>
            </a:r>
            <a:r>
              <a:rPr lang="ru-RU" sz="2400" dirty="0"/>
              <a:t> </a:t>
            </a:r>
            <a:r>
              <a:rPr lang="ru-RU" sz="2400" dirty="0" err="1"/>
              <a:t>бір</a:t>
            </a:r>
            <a:r>
              <a:rPr lang="ru-RU" sz="2400" dirty="0"/>
              <a:t> </a:t>
            </a:r>
            <a:r>
              <a:rPr lang="ru-RU" sz="2400" dirty="0" err="1"/>
              <a:t>бөлігі</a:t>
            </a:r>
            <a:r>
              <a:rPr lang="ru-RU" sz="2400" dirty="0"/>
              <a:t>!</a:t>
            </a:r>
            <a:endParaRPr sz="2200" dirty="0">
              <a:latin typeface="Arial MT"/>
              <a:cs typeface="Arial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5000" y="545625"/>
            <a:ext cx="6700393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20" dirty="0"/>
              <a:t>Tips</a:t>
            </a:r>
            <a:r>
              <a:rPr b="1" spc="-25" dirty="0"/>
              <a:t> </a:t>
            </a:r>
            <a:r>
              <a:rPr b="1" spc="-5" dirty="0"/>
              <a:t>for</a:t>
            </a:r>
            <a:r>
              <a:rPr b="1" spc="-25" dirty="0"/>
              <a:t> </a:t>
            </a:r>
            <a:r>
              <a:rPr b="1" spc="-5" dirty="0"/>
              <a:t>success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399920"/>
            <a:ext cx="7844155" cy="340029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lang="ru-RU" sz="2400" b="1" spc="-15" dirty="0" err="1">
                <a:latin typeface="Arial"/>
                <a:cs typeface="Arial"/>
              </a:rPr>
              <a:t>Командада</a:t>
            </a:r>
            <a:r>
              <a:rPr lang="ru-RU" sz="2400" b="1" spc="-15" dirty="0">
                <a:latin typeface="Arial"/>
                <a:cs typeface="Arial"/>
              </a:rPr>
              <a:t> </a:t>
            </a:r>
            <a:r>
              <a:rPr lang="ru-RU" sz="2400" b="1" spc="-15" dirty="0" err="1">
                <a:latin typeface="Arial"/>
                <a:cs typeface="Arial"/>
              </a:rPr>
              <a:t>жұмыс</a:t>
            </a:r>
            <a:r>
              <a:rPr lang="ru-RU" sz="2400" b="1" spc="-15" dirty="0">
                <a:latin typeface="Arial"/>
                <a:cs typeface="Arial"/>
              </a:rPr>
              <a:t> </a:t>
            </a:r>
            <a:r>
              <a:rPr lang="ru-RU" sz="2400" b="1" spc="-15" dirty="0" err="1">
                <a:latin typeface="Arial"/>
                <a:cs typeface="Arial"/>
              </a:rPr>
              <a:t>жасаңыз</a:t>
            </a:r>
            <a:r>
              <a:rPr lang="ru-RU" sz="2400" b="1" spc="-15" dirty="0">
                <a:latin typeface="Arial"/>
                <a:cs typeface="Arial"/>
              </a:rPr>
              <a:t>!</a:t>
            </a: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lang="ru-RU" sz="2400" b="1" spc="-15" dirty="0">
                <a:latin typeface="Arial"/>
                <a:cs typeface="Arial"/>
              </a:rPr>
              <a:t>Курс </a:t>
            </a:r>
            <a:r>
              <a:rPr lang="ru-RU" sz="2400" b="1" spc="-15" dirty="0" err="1">
                <a:latin typeface="Arial"/>
                <a:cs typeface="Arial"/>
              </a:rPr>
              <a:t>осылай</a:t>
            </a:r>
            <a:r>
              <a:rPr lang="ru-RU" sz="2400" b="1" spc="-15" dirty="0">
                <a:latin typeface="Arial"/>
                <a:cs typeface="Arial"/>
              </a:rPr>
              <a:t> </a:t>
            </a:r>
            <a:r>
              <a:rPr lang="ru-RU" sz="2400" b="1" spc="-15" dirty="0" err="1">
                <a:latin typeface="Arial"/>
                <a:cs typeface="Arial"/>
              </a:rPr>
              <a:t>орнатылмаған</a:t>
            </a:r>
            <a:r>
              <a:rPr lang="ru-RU" sz="2400" b="1" spc="-15" dirty="0">
                <a:latin typeface="Arial"/>
                <a:cs typeface="Arial"/>
              </a:rPr>
              <a:t> </a:t>
            </a:r>
            <a:r>
              <a:rPr lang="ru-RU" sz="2400" b="1" spc="-15" dirty="0" err="1">
                <a:latin typeface="Arial"/>
                <a:cs typeface="Arial"/>
              </a:rPr>
              <a:t>болса</a:t>
            </a:r>
            <a:r>
              <a:rPr lang="ru-RU" sz="2400" b="1" spc="-15" dirty="0">
                <a:latin typeface="Arial"/>
                <a:cs typeface="Arial"/>
              </a:rPr>
              <a:t> да (</a:t>
            </a:r>
            <a:r>
              <a:rPr lang="ru-RU" sz="2400" b="1" spc="-15" dirty="0" err="1">
                <a:latin typeface="Arial"/>
                <a:cs typeface="Arial"/>
              </a:rPr>
              <a:t>егер</a:t>
            </a:r>
            <a:r>
              <a:rPr lang="ru-RU" sz="2400" b="1" spc="-15" dirty="0">
                <a:latin typeface="Arial"/>
                <a:cs typeface="Arial"/>
              </a:rPr>
              <a:t> курс </a:t>
            </a:r>
            <a:r>
              <a:rPr lang="ru-RU" sz="2400" b="1" spc="-15" dirty="0" err="1">
                <a:latin typeface="Arial"/>
                <a:cs typeface="Arial"/>
              </a:rPr>
              <a:t>командалық</a:t>
            </a:r>
            <a:r>
              <a:rPr lang="ru-RU" sz="2400" b="1" spc="-15" dirty="0">
                <a:latin typeface="Arial"/>
                <a:cs typeface="Arial"/>
              </a:rPr>
              <a:t> </a:t>
            </a:r>
            <a:r>
              <a:rPr lang="ru-RU" sz="2400" b="1" spc="-15" dirty="0" err="1">
                <a:latin typeface="Arial"/>
                <a:cs typeface="Arial"/>
              </a:rPr>
              <a:t>оқытуға</a:t>
            </a:r>
            <a:r>
              <a:rPr lang="ru-RU" sz="2400" b="1" spc="-15" dirty="0">
                <a:latin typeface="Arial"/>
                <a:cs typeface="Arial"/>
              </a:rPr>
              <a:t> </a:t>
            </a:r>
            <a:r>
              <a:rPr lang="ru-RU" sz="2400" b="1" spc="-15" dirty="0" err="1">
                <a:latin typeface="Arial"/>
                <a:cs typeface="Arial"/>
              </a:rPr>
              <a:t>кедергі</a:t>
            </a:r>
            <a:r>
              <a:rPr lang="ru-RU" sz="2400" b="1" spc="-15" dirty="0">
                <a:latin typeface="Arial"/>
                <a:cs typeface="Arial"/>
              </a:rPr>
              <a:t> </a:t>
            </a:r>
            <a:r>
              <a:rPr lang="ru-RU" sz="2400" b="1" spc="-15" dirty="0" err="1">
                <a:latin typeface="Arial"/>
                <a:cs typeface="Arial"/>
              </a:rPr>
              <a:t>жасамаса</a:t>
            </a:r>
            <a:r>
              <a:rPr lang="ru-RU" sz="2400" b="1" spc="-15" dirty="0">
                <a:latin typeface="Arial"/>
                <a:cs typeface="Arial"/>
              </a:rPr>
              <a:t>).</a:t>
            </a: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lang="ru-RU" sz="2400" b="1" spc="-15" dirty="0" err="1">
                <a:latin typeface="Arial"/>
                <a:cs typeface="Arial"/>
              </a:rPr>
              <a:t>Табандылық</a:t>
            </a:r>
            <a:r>
              <a:rPr lang="ru-RU" sz="2400" b="1" spc="-15" dirty="0">
                <a:latin typeface="Arial"/>
                <a:cs typeface="Arial"/>
              </a:rPr>
              <a:t>!</a:t>
            </a: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lang="ru-RU" sz="2400" b="1" spc="-15" dirty="0" err="1">
                <a:latin typeface="Arial"/>
                <a:cs typeface="Arial"/>
              </a:rPr>
              <a:t>Оқытушылардан</a:t>
            </a:r>
            <a:r>
              <a:rPr lang="ru-RU" sz="2400" b="1" spc="-15" dirty="0">
                <a:latin typeface="Arial"/>
                <a:cs typeface="Arial"/>
              </a:rPr>
              <a:t>, </a:t>
            </a:r>
            <a:r>
              <a:rPr lang="ru-RU" sz="2400" b="1" spc="-15" dirty="0" err="1">
                <a:latin typeface="Arial"/>
                <a:cs typeface="Arial"/>
              </a:rPr>
              <a:t>репетиторлық</a:t>
            </a:r>
            <a:r>
              <a:rPr lang="ru-RU" sz="2400" b="1" spc="-15" dirty="0">
                <a:latin typeface="Arial"/>
                <a:cs typeface="Arial"/>
              </a:rPr>
              <a:t> </a:t>
            </a:r>
            <a:r>
              <a:rPr lang="ru-RU" sz="2400" b="1" spc="-15" dirty="0" err="1">
                <a:latin typeface="Arial"/>
                <a:cs typeface="Arial"/>
              </a:rPr>
              <a:t>қызметтерден</a:t>
            </a:r>
            <a:r>
              <a:rPr lang="ru-RU" sz="2400" b="1" spc="-15" dirty="0">
                <a:latin typeface="Arial"/>
                <a:cs typeface="Arial"/>
              </a:rPr>
              <a:t>, </a:t>
            </a:r>
            <a:r>
              <a:rPr lang="ru-RU" sz="2400" b="1" spc="-15" dirty="0" err="1">
                <a:latin typeface="Arial"/>
                <a:cs typeface="Arial"/>
              </a:rPr>
              <a:t>студенттерден</a:t>
            </a:r>
            <a:r>
              <a:rPr lang="ru-RU" sz="2400" b="1" spc="-15" dirty="0">
                <a:latin typeface="Arial"/>
                <a:cs typeface="Arial"/>
              </a:rPr>
              <a:t> </a:t>
            </a:r>
            <a:r>
              <a:rPr lang="ru-RU" sz="2400" b="1" spc="-15" dirty="0" err="1">
                <a:latin typeface="Arial"/>
                <a:cs typeface="Arial"/>
              </a:rPr>
              <a:t>көмек</a:t>
            </a:r>
            <a:r>
              <a:rPr lang="ru-RU" sz="2400" b="1" spc="-15" dirty="0">
                <a:latin typeface="Arial"/>
                <a:cs typeface="Arial"/>
              </a:rPr>
              <a:t> </a:t>
            </a:r>
            <a:r>
              <a:rPr lang="ru-RU" sz="2400" b="1" spc="-15" dirty="0" err="1" smtClean="0">
                <a:latin typeface="Arial"/>
                <a:cs typeface="Arial"/>
              </a:rPr>
              <a:t>сұраңыз</a:t>
            </a:r>
            <a:r>
              <a:rPr lang="ru-RU" sz="2400" b="1" spc="-15" dirty="0" smtClean="0">
                <a:latin typeface="Arial"/>
                <a:cs typeface="Arial"/>
              </a:rPr>
              <a:t>.</a:t>
            </a:r>
            <a:endParaRPr lang="ru-RU" sz="2400" b="1" spc="-15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lang="ru-RU" sz="2400" b="1" spc="-15" dirty="0" err="1">
                <a:latin typeface="Arial"/>
                <a:cs typeface="Arial"/>
              </a:rPr>
              <a:t>Бұл</a:t>
            </a:r>
            <a:r>
              <a:rPr lang="ru-RU" sz="2400" b="1" spc="-15" dirty="0">
                <a:latin typeface="Arial"/>
                <a:cs typeface="Arial"/>
              </a:rPr>
              <a:t> </a:t>
            </a:r>
            <a:r>
              <a:rPr lang="ru-RU" sz="2400" b="1" spc="-15" dirty="0" err="1">
                <a:latin typeface="Arial"/>
                <a:cs typeface="Arial"/>
              </a:rPr>
              <a:t>әлсіздіктің</a:t>
            </a:r>
            <a:r>
              <a:rPr lang="ru-RU" sz="2400" b="1" spc="-15" dirty="0">
                <a:latin typeface="Arial"/>
                <a:cs typeface="Arial"/>
              </a:rPr>
              <a:t> </a:t>
            </a:r>
            <a:r>
              <a:rPr lang="ru-RU" sz="2400" b="1" spc="-15" dirty="0" err="1">
                <a:latin typeface="Arial"/>
                <a:cs typeface="Arial"/>
              </a:rPr>
              <a:t>белгісі</a:t>
            </a:r>
            <a:r>
              <a:rPr lang="ru-RU" sz="2400" b="1" spc="-15" dirty="0">
                <a:latin typeface="Arial"/>
                <a:cs typeface="Arial"/>
              </a:rPr>
              <a:t> </a:t>
            </a:r>
            <a:r>
              <a:rPr lang="ru-RU" sz="2400" b="1" spc="-15" dirty="0" err="1">
                <a:latin typeface="Arial"/>
                <a:cs typeface="Arial"/>
              </a:rPr>
              <a:t>емес</a:t>
            </a:r>
            <a:r>
              <a:rPr lang="ru-RU" sz="2400" b="1" spc="-15" dirty="0">
                <a:latin typeface="Arial"/>
                <a:cs typeface="Arial"/>
              </a:rPr>
              <a:t>, </a:t>
            </a:r>
            <a:r>
              <a:rPr lang="ru-RU" sz="2400" b="1" spc="-15" dirty="0" err="1">
                <a:latin typeface="Arial"/>
                <a:cs typeface="Arial"/>
              </a:rPr>
              <a:t>шешімділік</a:t>
            </a:r>
            <a:r>
              <a:rPr lang="ru-RU" sz="2400" b="1" spc="-15" dirty="0">
                <a:latin typeface="Arial"/>
                <a:cs typeface="Arial"/>
              </a:rPr>
              <a:t> пен </a:t>
            </a:r>
            <a:r>
              <a:rPr lang="ru-RU" sz="2400" b="1" spc="-15" dirty="0" err="1">
                <a:latin typeface="Arial"/>
                <a:cs typeface="Arial"/>
              </a:rPr>
              <a:t>тапқырлықтың</a:t>
            </a:r>
            <a:r>
              <a:rPr lang="ru-RU" sz="2400" b="1" spc="-15" dirty="0">
                <a:latin typeface="Arial"/>
                <a:cs typeface="Arial"/>
              </a:rPr>
              <a:t> </a:t>
            </a:r>
            <a:r>
              <a:rPr lang="ru-RU" sz="2400" b="1" spc="-15" dirty="0" err="1">
                <a:latin typeface="Arial"/>
                <a:cs typeface="Arial"/>
              </a:rPr>
              <a:t>белгісі</a:t>
            </a:r>
            <a:r>
              <a:rPr lang="ru-RU" sz="2400" b="1" spc="-15" dirty="0">
                <a:latin typeface="Arial"/>
                <a:cs typeface="Arial"/>
              </a:rPr>
              <a:t>!</a:t>
            </a:r>
            <a:endParaRPr sz="2400" dirty="0">
              <a:latin typeface="Arial MT"/>
              <a:cs typeface="Arial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0600" y="107705"/>
            <a:ext cx="7615936" cy="136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pc="-5" dirty="0" err="1" smtClean="0"/>
              <a:t>Неліктен</a:t>
            </a:r>
            <a:r>
              <a:rPr lang="ru-RU" spc="-5" dirty="0" smtClean="0"/>
              <a:t> </a:t>
            </a:r>
            <a:r>
              <a:rPr lang="ru-RU" spc="-5" dirty="0" err="1" smtClean="0"/>
              <a:t>көп</a:t>
            </a:r>
            <a:r>
              <a:rPr lang="ru-RU" spc="-5" dirty="0" smtClean="0"/>
              <a:t> </a:t>
            </a:r>
            <a:r>
              <a:rPr lang="ru-RU" spc="-5" dirty="0" err="1" smtClean="0"/>
              <a:t>адамдар</a:t>
            </a:r>
            <a:r>
              <a:rPr lang="ru-RU" spc="-5" dirty="0" smtClean="0"/>
              <a:t> </a:t>
            </a:r>
            <a:r>
              <a:rPr lang="en-US" spc="-5" dirty="0" smtClean="0"/>
              <a:t>STEM - </a:t>
            </a:r>
            <a:r>
              <a:rPr lang="ru-RU" spc="-5" dirty="0" err="1" smtClean="0"/>
              <a:t>ге</a:t>
            </a:r>
            <a:r>
              <a:rPr lang="ru-RU" spc="-5" dirty="0" smtClean="0"/>
              <a:t> </a:t>
            </a:r>
            <a:r>
              <a:rPr lang="ru-RU" spc="-5" dirty="0" err="1" smtClean="0"/>
              <a:t>бармайды</a:t>
            </a:r>
            <a:r>
              <a:rPr lang="ru-RU" spc="-5" dirty="0" smtClean="0"/>
              <a:t>?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412494"/>
            <a:ext cx="8068309" cy="282192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2395"/>
              </a:lnSpc>
              <a:spcBef>
                <a:spcPts val="105"/>
              </a:spcBef>
            </a:pPr>
            <a:r>
              <a:rPr lang="ru-RU" sz="2000" b="1" dirty="0" err="1">
                <a:latin typeface="Arial"/>
                <a:cs typeface="Arial"/>
              </a:rPr>
              <a:t>Әлеуметтік</a:t>
            </a:r>
            <a:r>
              <a:rPr lang="ru-RU" sz="2000" b="1" dirty="0">
                <a:latin typeface="Arial"/>
                <a:cs typeface="Arial"/>
              </a:rPr>
              <a:t> </a:t>
            </a:r>
            <a:r>
              <a:rPr lang="ru-RU" sz="2000" b="1" dirty="0" err="1">
                <a:latin typeface="Arial"/>
                <a:cs typeface="Arial"/>
              </a:rPr>
              <a:t>бейнелер</a:t>
            </a:r>
            <a:r>
              <a:rPr lang="ru-RU" sz="2000" b="1" dirty="0">
                <a:latin typeface="Arial"/>
                <a:cs typeface="Arial"/>
              </a:rPr>
              <a:t>.</a:t>
            </a:r>
          </a:p>
          <a:p>
            <a:pPr marL="12700">
              <a:lnSpc>
                <a:spcPts val="2395"/>
              </a:lnSpc>
              <a:spcBef>
                <a:spcPts val="105"/>
              </a:spcBef>
            </a:pPr>
            <a:r>
              <a:rPr lang="ru-RU" sz="2000" b="1" dirty="0" err="1">
                <a:latin typeface="Arial"/>
                <a:cs typeface="Arial"/>
              </a:rPr>
              <a:t>Егер</a:t>
            </a:r>
            <a:r>
              <a:rPr lang="ru-RU" sz="2000" b="1" dirty="0">
                <a:latin typeface="Arial"/>
                <a:cs typeface="Arial"/>
              </a:rPr>
              <a:t> </a:t>
            </a:r>
            <a:r>
              <a:rPr lang="ru-RU" sz="2000" b="1" dirty="0" err="1">
                <a:latin typeface="Arial"/>
                <a:cs typeface="Arial"/>
              </a:rPr>
              <a:t>сіз</a:t>
            </a:r>
            <a:r>
              <a:rPr lang="ru-RU" sz="2000" b="1" dirty="0">
                <a:latin typeface="Arial"/>
                <a:cs typeface="Arial"/>
              </a:rPr>
              <a:t> </a:t>
            </a:r>
            <a:r>
              <a:rPr lang="ru-RU" sz="2000" b="1" dirty="0" err="1">
                <a:latin typeface="Arial"/>
                <a:cs typeface="Arial"/>
              </a:rPr>
              <a:t>көзіңізді</a:t>
            </a:r>
            <a:r>
              <a:rPr lang="ru-RU" sz="2000" b="1" dirty="0">
                <a:latin typeface="Arial"/>
                <a:cs typeface="Arial"/>
              </a:rPr>
              <a:t> </a:t>
            </a:r>
            <a:r>
              <a:rPr lang="ru-RU" sz="2000" b="1" dirty="0" err="1">
                <a:latin typeface="Arial"/>
                <a:cs typeface="Arial"/>
              </a:rPr>
              <a:t>жұмып</a:t>
            </a:r>
            <a:r>
              <a:rPr lang="ru-RU" sz="2000" b="1" dirty="0">
                <a:latin typeface="Arial"/>
                <a:cs typeface="Arial"/>
              </a:rPr>
              <a:t>, </a:t>
            </a:r>
            <a:r>
              <a:rPr lang="ru-RU" sz="2000" b="1" dirty="0" err="1">
                <a:latin typeface="Arial"/>
                <a:cs typeface="Arial"/>
              </a:rPr>
              <a:t>математикті</a:t>
            </a:r>
            <a:r>
              <a:rPr lang="ru-RU" sz="2000" b="1" dirty="0">
                <a:latin typeface="Arial"/>
                <a:cs typeface="Arial"/>
              </a:rPr>
              <a:t> </a:t>
            </a:r>
            <a:r>
              <a:rPr lang="ru-RU" sz="2000" b="1" dirty="0" err="1">
                <a:latin typeface="Arial"/>
                <a:cs typeface="Arial"/>
              </a:rPr>
              <a:t>немесе</a:t>
            </a:r>
            <a:r>
              <a:rPr lang="ru-RU" sz="2000" b="1" dirty="0">
                <a:latin typeface="Arial"/>
                <a:cs typeface="Arial"/>
              </a:rPr>
              <a:t> </a:t>
            </a:r>
            <a:r>
              <a:rPr lang="ru-RU" sz="2000" b="1" dirty="0" err="1">
                <a:latin typeface="Arial"/>
                <a:cs typeface="Arial"/>
              </a:rPr>
              <a:t>инженерді</a:t>
            </a:r>
            <a:r>
              <a:rPr lang="ru-RU" sz="2000" b="1" dirty="0">
                <a:latin typeface="Arial"/>
                <a:cs typeface="Arial"/>
              </a:rPr>
              <a:t> </a:t>
            </a:r>
            <a:r>
              <a:rPr lang="ru-RU" sz="2000" b="1" dirty="0" err="1">
                <a:latin typeface="Arial"/>
                <a:cs typeface="Arial"/>
              </a:rPr>
              <a:t>проблемамен</a:t>
            </a:r>
            <a:r>
              <a:rPr lang="ru-RU" sz="2000" b="1" dirty="0">
                <a:latin typeface="Arial"/>
                <a:cs typeface="Arial"/>
              </a:rPr>
              <a:t> </a:t>
            </a:r>
            <a:r>
              <a:rPr lang="ru-RU" sz="2000" b="1" dirty="0" err="1">
                <a:latin typeface="Arial"/>
                <a:cs typeface="Arial"/>
              </a:rPr>
              <a:t>жұмыс</a:t>
            </a:r>
            <a:r>
              <a:rPr lang="ru-RU" sz="2000" b="1" dirty="0">
                <a:latin typeface="Arial"/>
                <a:cs typeface="Arial"/>
              </a:rPr>
              <a:t> </a:t>
            </a:r>
            <a:r>
              <a:rPr lang="ru-RU" sz="2000" b="1" dirty="0" err="1">
                <a:latin typeface="Arial"/>
                <a:cs typeface="Arial"/>
              </a:rPr>
              <a:t>жасайтындығыңызды</a:t>
            </a:r>
            <a:r>
              <a:rPr lang="ru-RU" sz="2000" b="1" dirty="0">
                <a:latin typeface="Arial"/>
                <a:cs typeface="Arial"/>
              </a:rPr>
              <a:t> </a:t>
            </a:r>
            <a:r>
              <a:rPr lang="ru-RU" sz="2000" b="1" dirty="0" err="1">
                <a:latin typeface="Arial"/>
                <a:cs typeface="Arial"/>
              </a:rPr>
              <a:t>елестетсеңіз</a:t>
            </a:r>
            <a:r>
              <a:rPr lang="ru-RU" sz="2000" b="1" dirty="0">
                <a:latin typeface="Arial"/>
                <a:cs typeface="Arial"/>
              </a:rPr>
              <a:t>, </a:t>
            </a:r>
            <a:r>
              <a:rPr lang="ru-RU" sz="2000" b="1" dirty="0" err="1">
                <a:latin typeface="Arial"/>
                <a:cs typeface="Arial"/>
              </a:rPr>
              <a:t>сіз</a:t>
            </a:r>
            <a:r>
              <a:rPr lang="ru-RU" sz="2000" b="1" dirty="0">
                <a:latin typeface="Arial"/>
                <a:cs typeface="Arial"/>
              </a:rPr>
              <a:t> ер </a:t>
            </a:r>
            <a:r>
              <a:rPr lang="ru-RU" sz="2000" b="1" dirty="0" err="1">
                <a:latin typeface="Arial"/>
                <a:cs typeface="Arial"/>
              </a:rPr>
              <a:t>адам</a:t>
            </a:r>
            <a:r>
              <a:rPr lang="ru-RU" sz="2000" b="1" dirty="0">
                <a:latin typeface="Arial"/>
                <a:cs typeface="Arial"/>
              </a:rPr>
              <a:t> </a:t>
            </a:r>
            <a:r>
              <a:rPr lang="ru-RU" sz="2000" b="1" dirty="0" err="1">
                <a:latin typeface="Arial"/>
                <a:cs typeface="Arial"/>
              </a:rPr>
              <a:t>туралы</a:t>
            </a:r>
            <a:r>
              <a:rPr lang="ru-RU" sz="2000" b="1" dirty="0">
                <a:latin typeface="Arial"/>
                <a:cs typeface="Arial"/>
              </a:rPr>
              <a:t> </a:t>
            </a:r>
            <a:r>
              <a:rPr lang="ru-RU" sz="2000" b="1" dirty="0" err="1">
                <a:latin typeface="Arial"/>
                <a:cs typeface="Arial"/>
              </a:rPr>
              <a:t>ойлануыңыз</a:t>
            </a:r>
            <a:r>
              <a:rPr lang="ru-RU" sz="2000" b="1" dirty="0">
                <a:latin typeface="Arial"/>
                <a:cs typeface="Arial"/>
              </a:rPr>
              <a:t> </a:t>
            </a:r>
            <a:r>
              <a:rPr lang="ru-RU" sz="2000" b="1" dirty="0" err="1">
                <a:latin typeface="Arial"/>
                <a:cs typeface="Arial"/>
              </a:rPr>
              <a:t>мүмкін</a:t>
            </a:r>
            <a:r>
              <a:rPr lang="ru-RU" sz="2000" b="1" dirty="0">
                <a:latin typeface="Arial"/>
                <a:cs typeface="Arial"/>
              </a:rPr>
              <a:t>. </a:t>
            </a:r>
          </a:p>
          <a:p>
            <a:pPr marL="12700">
              <a:lnSpc>
                <a:spcPts val="2395"/>
              </a:lnSpc>
              <a:spcBef>
                <a:spcPts val="105"/>
              </a:spcBef>
            </a:pPr>
            <a:r>
              <a:rPr lang="kk-KZ" sz="2000" b="1" dirty="0" smtClean="0">
                <a:latin typeface="Arial"/>
                <a:cs typeface="Arial"/>
              </a:rPr>
              <a:t>Мұндай жағдайда </a:t>
            </a:r>
            <a:r>
              <a:rPr lang="en-US" sz="2000" b="1" dirty="0" smtClean="0">
                <a:latin typeface="Arial"/>
                <a:cs typeface="Arial"/>
              </a:rPr>
              <a:t>STEM </a:t>
            </a:r>
            <a:r>
              <a:rPr lang="kk-KZ" sz="2000" b="1" dirty="0" smtClean="0">
                <a:latin typeface="Arial"/>
                <a:cs typeface="Arial"/>
              </a:rPr>
              <a:t>қиял </a:t>
            </a:r>
            <a:r>
              <a:rPr lang="ru-RU" sz="2000" b="1" dirty="0" err="1" smtClean="0">
                <a:latin typeface="Arial"/>
                <a:cs typeface="Arial"/>
              </a:rPr>
              <a:t>ретінде</a:t>
            </a:r>
            <a:r>
              <a:rPr lang="ru-RU" sz="2000" b="1" dirty="0" smtClean="0">
                <a:latin typeface="Arial"/>
                <a:cs typeface="Arial"/>
              </a:rPr>
              <a:t> </a:t>
            </a:r>
            <a:r>
              <a:rPr lang="ru-RU" sz="2000" b="1" dirty="0" err="1">
                <a:latin typeface="Arial"/>
                <a:cs typeface="Arial"/>
              </a:rPr>
              <a:t>қабылданады</a:t>
            </a:r>
            <a:r>
              <a:rPr lang="ru-RU" sz="2000" b="1" dirty="0">
                <a:latin typeface="Arial"/>
                <a:cs typeface="Arial"/>
              </a:rPr>
              <a:t>. </a:t>
            </a:r>
            <a:r>
              <a:rPr lang="ru-RU" sz="2000" b="1" dirty="0" smtClean="0">
                <a:latin typeface="Arial"/>
                <a:cs typeface="Arial"/>
              </a:rPr>
              <a:t>(</a:t>
            </a:r>
            <a:r>
              <a:rPr lang="ru-RU" sz="2000" b="1" dirty="0" err="1" smtClean="0">
                <a:latin typeface="Arial"/>
                <a:cs typeface="Arial"/>
              </a:rPr>
              <a:t>Адамдар</a:t>
            </a:r>
            <a:r>
              <a:rPr lang="ru-RU" sz="2000" b="1" dirty="0" smtClean="0">
                <a:latin typeface="Arial"/>
                <a:cs typeface="Arial"/>
              </a:rPr>
              <a:t> </a:t>
            </a:r>
            <a:r>
              <a:rPr lang="ru-RU" sz="2000" b="1" dirty="0" err="1">
                <a:latin typeface="Arial"/>
                <a:cs typeface="Arial"/>
              </a:rPr>
              <a:t>ғалымдар</a:t>
            </a:r>
            <a:r>
              <a:rPr lang="ru-RU" sz="2000" b="1" dirty="0">
                <a:latin typeface="Arial"/>
                <a:cs typeface="Arial"/>
              </a:rPr>
              <a:t> </a:t>
            </a:r>
            <a:r>
              <a:rPr lang="ru-RU" sz="2000" b="1" dirty="0" err="1">
                <a:latin typeface="Arial"/>
                <a:cs typeface="Arial"/>
              </a:rPr>
              <a:t>оқшауланған</a:t>
            </a:r>
            <a:r>
              <a:rPr lang="ru-RU" sz="2000" b="1" dirty="0">
                <a:latin typeface="Arial"/>
                <a:cs typeface="Arial"/>
              </a:rPr>
              <a:t> </a:t>
            </a:r>
            <a:r>
              <a:rPr lang="ru-RU" sz="2000" b="1" dirty="0" err="1">
                <a:latin typeface="Arial"/>
                <a:cs typeface="Arial"/>
              </a:rPr>
              <a:t>жұмыс</a:t>
            </a:r>
            <a:r>
              <a:rPr lang="ru-RU" sz="2000" b="1" dirty="0">
                <a:latin typeface="Arial"/>
                <a:cs typeface="Arial"/>
              </a:rPr>
              <a:t> </a:t>
            </a:r>
            <a:r>
              <a:rPr lang="ru-RU" sz="2000" b="1" dirty="0" err="1">
                <a:latin typeface="Arial"/>
                <a:cs typeface="Arial"/>
              </a:rPr>
              <a:t>істейді</a:t>
            </a:r>
            <a:r>
              <a:rPr lang="ru-RU" sz="2000" b="1" dirty="0">
                <a:latin typeface="Arial"/>
                <a:cs typeface="Arial"/>
              </a:rPr>
              <a:t> </a:t>
            </a:r>
            <a:r>
              <a:rPr lang="ru-RU" sz="2000" b="1" dirty="0" err="1">
                <a:latin typeface="Arial"/>
                <a:cs typeface="Arial"/>
              </a:rPr>
              <a:t>деп</a:t>
            </a:r>
            <a:r>
              <a:rPr lang="ru-RU" sz="2000" b="1" dirty="0">
                <a:latin typeface="Arial"/>
                <a:cs typeface="Arial"/>
              </a:rPr>
              <a:t> </a:t>
            </a:r>
            <a:r>
              <a:rPr lang="ru-RU" sz="2000" b="1" dirty="0" err="1">
                <a:latin typeface="Arial"/>
                <a:cs typeface="Arial"/>
              </a:rPr>
              <a:t>ойлайды</a:t>
            </a:r>
            <a:r>
              <a:rPr lang="ru-RU" sz="2000" b="1" dirty="0">
                <a:latin typeface="Arial"/>
                <a:cs typeface="Arial"/>
              </a:rPr>
              <a:t>. </a:t>
            </a:r>
            <a:r>
              <a:rPr lang="ru-RU" sz="2000" b="1" dirty="0" err="1" smtClean="0">
                <a:latin typeface="Arial"/>
                <a:cs typeface="Arial"/>
              </a:rPr>
              <a:t>Бұл</a:t>
            </a:r>
            <a:r>
              <a:rPr lang="ru-RU" sz="2000" b="1" dirty="0" smtClean="0">
                <a:latin typeface="Arial"/>
                <a:cs typeface="Arial"/>
              </a:rPr>
              <a:t> </a:t>
            </a:r>
            <a:r>
              <a:rPr lang="ru-RU" sz="2000" b="1" dirty="0" err="1">
                <a:latin typeface="Arial"/>
                <a:cs typeface="Arial"/>
              </a:rPr>
              <a:t>көмекші</a:t>
            </a:r>
            <a:r>
              <a:rPr lang="ru-RU" sz="2000" b="1" dirty="0">
                <a:latin typeface="Arial"/>
                <a:cs typeface="Arial"/>
              </a:rPr>
              <a:t> </a:t>
            </a:r>
            <a:r>
              <a:rPr lang="ru-RU" sz="2000" b="1" dirty="0" err="1">
                <a:latin typeface="Arial"/>
                <a:cs typeface="Arial"/>
              </a:rPr>
              <a:t>мамандық</a:t>
            </a:r>
            <a:r>
              <a:rPr lang="ru-RU" sz="2000" b="1" dirty="0">
                <a:latin typeface="Arial"/>
                <a:cs typeface="Arial"/>
              </a:rPr>
              <a:t> </a:t>
            </a:r>
            <a:r>
              <a:rPr lang="ru-RU" sz="2000" b="1" dirty="0" err="1">
                <a:latin typeface="Arial"/>
                <a:cs typeface="Arial"/>
              </a:rPr>
              <a:t>емес</a:t>
            </a:r>
            <a:r>
              <a:rPr lang="ru-RU" sz="2000" b="1" dirty="0">
                <a:latin typeface="Arial"/>
                <a:cs typeface="Arial"/>
              </a:rPr>
              <a:t>. </a:t>
            </a:r>
            <a:r>
              <a:rPr lang="ru-RU" sz="2000" b="1" dirty="0" err="1" smtClean="0">
                <a:latin typeface="Arial"/>
                <a:cs typeface="Arial"/>
              </a:rPr>
              <a:t>Бұл</a:t>
            </a:r>
            <a:r>
              <a:rPr lang="ru-RU" sz="2000" b="1" dirty="0" smtClean="0">
                <a:latin typeface="Arial"/>
                <a:cs typeface="Arial"/>
              </a:rPr>
              <a:t> </a:t>
            </a:r>
            <a:r>
              <a:rPr lang="ru-RU" sz="2000" b="1" dirty="0" err="1">
                <a:latin typeface="Arial"/>
                <a:cs typeface="Arial"/>
              </a:rPr>
              <a:t>тым</a:t>
            </a:r>
            <a:r>
              <a:rPr lang="ru-RU" sz="2000" b="1" dirty="0">
                <a:latin typeface="Arial"/>
                <a:cs typeface="Arial"/>
              </a:rPr>
              <a:t> тар </a:t>
            </a:r>
            <a:r>
              <a:rPr lang="ru-RU" sz="2000" b="1" dirty="0" err="1">
                <a:latin typeface="Arial"/>
                <a:cs typeface="Arial"/>
              </a:rPr>
              <a:t>аймақ</a:t>
            </a:r>
            <a:r>
              <a:rPr lang="ru-RU" sz="2000" b="1" dirty="0">
                <a:latin typeface="Arial"/>
                <a:cs typeface="Arial"/>
              </a:rPr>
              <a:t>. (</a:t>
            </a:r>
            <a:r>
              <a:rPr lang="ru-RU" sz="2000" b="1" dirty="0" err="1">
                <a:latin typeface="Arial"/>
                <a:cs typeface="Arial"/>
              </a:rPr>
              <a:t>Кейбір</a:t>
            </a:r>
            <a:r>
              <a:rPr lang="ru-RU" sz="2000" b="1" dirty="0">
                <a:latin typeface="Arial"/>
                <a:cs typeface="Arial"/>
              </a:rPr>
              <a:t> </a:t>
            </a:r>
            <a:r>
              <a:rPr lang="ru-RU" sz="2000" b="1" dirty="0" err="1">
                <a:latin typeface="Arial"/>
                <a:cs typeface="Arial"/>
              </a:rPr>
              <a:t>салалар</a:t>
            </a:r>
            <a:r>
              <a:rPr lang="ru-RU" sz="2000" b="1" dirty="0">
                <a:latin typeface="Arial"/>
                <a:cs typeface="Arial"/>
              </a:rPr>
              <a:t> </a:t>
            </a:r>
            <a:r>
              <a:rPr lang="ru-RU" sz="2000" b="1" dirty="0" err="1">
                <a:latin typeface="Arial"/>
                <a:cs typeface="Arial"/>
              </a:rPr>
              <a:t>мамандандырылған</a:t>
            </a:r>
            <a:r>
              <a:rPr lang="ru-RU" sz="2000" b="1" dirty="0">
                <a:latin typeface="Arial"/>
                <a:cs typeface="Arial"/>
              </a:rPr>
              <a:t>, </a:t>
            </a:r>
            <a:r>
              <a:rPr lang="ru-RU" sz="2000" b="1" dirty="0" err="1">
                <a:latin typeface="Arial"/>
                <a:cs typeface="Arial"/>
              </a:rPr>
              <a:t>көбісі</a:t>
            </a:r>
            <a:r>
              <a:rPr lang="ru-RU" sz="2000" b="1" dirty="0">
                <a:latin typeface="Arial"/>
                <a:cs typeface="Arial"/>
              </a:rPr>
              <a:t> </a:t>
            </a:r>
            <a:r>
              <a:rPr lang="ru-RU" sz="2000" b="1" dirty="0" err="1">
                <a:latin typeface="Arial"/>
                <a:cs typeface="Arial"/>
              </a:rPr>
              <a:t>жоқ</a:t>
            </a:r>
            <a:r>
              <a:rPr lang="ru-RU" sz="2000" b="1" dirty="0">
                <a:latin typeface="Arial"/>
                <a:cs typeface="Arial"/>
              </a:rPr>
              <a:t>.)</a:t>
            </a:r>
          </a:p>
          <a:p>
            <a:pPr marL="12700">
              <a:lnSpc>
                <a:spcPts val="2395"/>
              </a:lnSpc>
              <a:spcBef>
                <a:spcPts val="105"/>
              </a:spcBef>
            </a:pPr>
            <a:r>
              <a:rPr lang="ru-RU" sz="2000" b="1" dirty="0" err="1">
                <a:latin typeface="Arial"/>
                <a:cs typeface="Arial"/>
              </a:rPr>
              <a:t>Бұл</a:t>
            </a:r>
            <a:r>
              <a:rPr lang="ru-RU" sz="2000" b="1" dirty="0">
                <a:latin typeface="Arial"/>
                <a:cs typeface="Arial"/>
              </a:rPr>
              <a:t> </a:t>
            </a:r>
            <a:r>
              <a:rPr lang="ru-RU" sz="2000" b="1" dirty="0" err="1">
                <a:latin typeface="Arial"/>
                <a:cs typeface="Arial"/>
              </a:rPr>
              <a:t>өте</a:t>
            </a:r>
            <a:r>
              <a:rPr lang="ru-RU" sz="2000" b="1" dirty="0">
                <a:latin typeface="Arial"/>
                <a:cs typeface="Arial"/>
              </a:rPr>
              <a:t> </a:t>
            </a:r>
            <a:r>
              <a:rPr lang="ru-RU" sz="2000" b="1" dirty="0" err="1">
                <a:latin typeface="Arial"/>
                <a:cs typeface="Arial"/>
              </a:rPr>
              <a:t>қиын</a:t>
            </a:r>
            <a:r>
              <a:rPr lang="ru-RU" sz="2000" b="1" dirty="0">
                <a:latin typeface="Arial"/>
                <a:cs typeface="Arial"/>
              </a:rPr>
              <a:t>. (</a:t>
            </a:r>
            <a:r>
              <a:rPr lang="ru-RU" sz="2000" b="1" dirty="0" err="1">
                <a:latin typeface="Arial"/>
                <a:cs typeface="Arial"/>
              </a:rPr>
              <a:t>Бұл</a:t>
            </a:r>
            <a:r>
              <a:rPr lang="ru-RU" sz="2000" b="1" dirty="0">
                <a:latin typeface="Arial"/>
                <a:cs typeface="Arial"/>
              </a:rPr>
              <a:t> </a:t>
            </a:r>
            <a:r>
              <a:rPr lang="ru-RU" sz="2000" b="1" dirty="0" err="1">
                <a:latin typeface="Arial"/>
                <a:cs typeface="Arial"/>
              </a:rPr>
              <a:t>қиын</a:t>
            </a:r>
            <a:r>
              <a:rPr lang="ru-RU" sz="2000" b="1" dirty="0">
                <a:latin typeface="Arial"/>
                <a:cs typeface="Arial"/>
              </a:rPr>
              <a:t>, </a:t>
            </a:r>
            <a:r>
              <a:rPr lang="ru-RU" sz="2000" b="1" dirty="0" err="1">
                <a:latin typeface="Arial"/>
                <a:cs typeface="Arial"/>
              </a:rPr>
              <a:t>бірақ</a:t>
            </a:r>
            <a:r>
              <a:rPr lang="ru-RU" sz="2000" b="1" dirty="0">
                <a:latin typeface="Arial"/>
                <a:cs typeface="Arial"/>
              </a:rPr>
              <a:t> </a:t>
            </a:r>
            <a:r>
              <a:rPr lang="ru-RU" sz="2000" b="1" dirty="0" err="1">
                <a:latin typeface="Arial"/>
                <a:cs typeface="Arial"/>
              </a:rPr>
              <a:t>көп</a:t>
            </a:r>
            <a:r>
              <a:rPr lang="ru-RU" sz="2000" b="1" dirty="0">
                <a:latin typeface="Arial"/>
                <a:cs typeface="Arial"/>
              </a:rPr>
              <a:t> </a:t>
            </a:r>
            <a:r>
              <a:rPr lang="ru-RU" sz="2000" b="1" dirty="0" err="1">
                <a:latin typeface="Arial"/>
                <a:cs typeface="Arial"/>
              </a:rPr>
              <a:t>емес</a:t>
            </a:r>
            <a:r>
              <a:rPr lang="ru-RU" sz="2000" b="1" dirty="0" smtClean="0">
                <a:latin typeface="Arial"/>
                <a:cs typeface="Arial"/>
              </a:rPr>
              <a:t>.)</a:t>
            </a:r>
            <a:endParaRPr lang="ru-RU" sz="2000" b="1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</TotalTime>
  <Words>809</Words>
  <Application>Microsoft Office PowerPoint</Application>
  <PresentationFormat>Экран (4:3)</PresentationFormat>
  <Paragraphs>93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STEM салалары туралы презентация  Engagement to STEM  </vt:lpstr>
      <vt:lpstr>STEM дегеніміз не?</vt:lpstr>
      <vt:lpstr>STEM неге маңызды!</vt:lpstr>
      <vt:lpstr>SТEM неге маңызды!</vt:lpstr>
      <vt:lpstr>Колледждегі STEM жоғары мектептен  несімен ерекшеленеді</vt:lpstr>
      <vt:lpstr>Колледждегі STEM жоғары мектептен  несімен ерекшеленеді</vt:lpstr>
      <vt:lpstr>STEM сабақ қалай ерекшеленеді</vt:lpstr>
      <vt:lpstr>Tips for success</vt:lpstr>
      <vt:lpstr>Неліктен көп адамдар STEM - ге бармайды?</vt:lpstr>
      <vt:lpstr>Неліктен көп адамдар STEM - ге бармайды?</vt:lpstr>
      <vt:lpstr>STEM мансабы</vt:lpstr>
      <vt:lpstr>Қажетті ресурстар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for students about STEM fields</dc:title>
  <dc:creator>posgood</dc:creator>
  <cp:lastModifiedBy>001</cp:lastModifiedBy>
  <cp:revision>24</cp:revision>
  <dcterms:created xsi:type="dcterms:W3CDTF">2023-05-04T10:18:50Z</dcterms:created>
  <dcterms:modified xsi:type="dcterms:W3CDTF">2023-05-07T17:10:46Z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2012-12-18T00:00:00Z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2023-05-04T00:00:00Z</vt:filetime>
  </property>
</Properties>
</file>